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5"/>
    <p:sldMasterId id="214748368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y="5143500" cx="9144000"/>
  <p:notesSz cx="6858000" cy="9144000"/>
  <p:embeddedFontLst>
    <p:embeddedFont>
      <p:font typeface="Roboto"/>
      <p:regular r:id="rId82"/>
      <p:bold r:id="rId83"/>
      <p:italic r:id="rId84"/>
      <p:boldItalic r:id="rId85"/>
    </p:embeddedFont>
    <p:embeddedFont>
      <p:font typeface="Poppins"/>
      <p:regular r:id="rId86"/>
      <p:bold r:id="rId87"/>
      <p:italic r:id="rId88"/>
      <p:boldItalic r:id="rId89"/>
    </p:embeddedFont>
    <p:embeddedFont>
      <p:font typeface="Poppins Medium"/>
      <p:regular r:id="rId90"/>
      <p:bold r:id="rId91"/>
      <p:italic r:id="rId92"/>
      <p:boldItalic r:id="rId93"/>
    </p:embeddedFont>
    <p:embeddedFont>
      <p:font typeface="Poppins Black"/>
      <p:bold r:id="rId94"/>
      <p:boldItalic r:id="rId95"/>
    </p:embeddedFont>
    <p:embeddedFont>
      <p:font typeface="Poppins SemiBold"/>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1DE932-E814-4309-AFEC-DFDE854C99EE}">
  <a:tblStyle styleId="{711DE932-E814-4309-AFEC-DFDE854C99E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PoppinsBlack-boldItalic.fntdata"/><Relationship Id="rId94" Type="http://schemas.openxmlformats.org/officeDocument/2006/relationships/font" Target="fonts/PoppinsBlack-bold.fntdata"/><Relationship Id="rId97" Type="http://schemas.openxmlformats.org/officeDocument/2006/relationships/font" Target="fonts/PoppinsSemiBold-bold.fntdata"/><Relationship Id="rId96" Type="http://schemas.openxmlformats.org/officeDocument/2006/relationships/font" Target="fonts/PoppinsSemiBold-regular.fntdata"/><Relationship Id="rId11" Type="http://schemas.openxmlformats.org/officeDocument/2006/relationships/slide" Target="slides/slide4.xml"/><Relationship Id="rId99" Type="http://schemas.openxmlformats.org/officeDocument/2006/relationships/font" Target="fonts/PoppinsSemiBold-boldItalic.fntdata"/><Relationship Id="rId10" Type="http://schemas.openxmlformats.org/officeDocument/2006/relationships/slide" Target="slides/slide3.xml"/><Relationship Id="rId98" Type="http://schemas.openxmlformats.org/officeDocument/2006/relationships/font" Target="fonts/PoppinsSemi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PoppinsMedium-bold.fntdata"/><Relationship Id="rId90" Type="http://schemas.openxmlformats.org/officeDocument/2006/relationships/font" Target="fonts/PoppinsMedium-regular.fntdata"/><Relationship Id="rId93" Type="http://schemas.openxmlformats.org/officeDocument/2006/relationships/font" Target="fonts/PoppinsMedium-boldItalic.fntdata"/><Relationship Id="rId92" Type="http://schemas.openxmlformats.org/officeDocument/2006/relationships/font" Target="fonts/PoppinsMedium-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Roboto-italic.fntdata"/><Relationship Id="rId83" Type="http://schemas.openxmlformats.org/officeDocument/2006/relationships/font" Target="fonts/Roboto-bold.fntdata"/><Relationship Id="rId86" Type="http://schemas.openxmlformats.org/officeDocument/2006/relationships/font" Target="fonts/Poppins-regular.fntdata"/><Relationship Id="rId85" Type="http://schemas.openxmlformats.org/officeDocument/2006/relationships/font" Target="fonts/Roboto-boldItalic.fntdata"/><Relationship Id="rId88" Type="http://schemas.openxmlformats.org/officeDocument/2006/relationships/font" Target="fonts/Poppins-italic.fntdata"/><Relationship Id="rId87" Type="http://schemas.openxmlformats.org/officeDocument/2006/relationships/font" Target="fonts/Poppins-bold.fntdata"/><Relationship Id="rId89" Type="http://schemas.openxmlformats.org/officeDocument/2006/relationships/font" Target="fonts/Poppins-boldItalic.fntdata"/><Relationship Id="rId80" Type="http://schemas.openxmlformats.org/officeDocument/2006/relationships/slide" Target="slides/slide73.xml"/><Relationship Id="rId82" Type="http://schemas.openxmlformats.org/officeDocument/2006/relationships/font" Target="fonts/Roboto-regular.fntdata"/><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a378f684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22a378f684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slidesppt.net</a:t>
            </a:r>
            <a:endParaRPr/>
          </a:p>
        </p:txBody>
      </p:sp>
      <p:sp>
        <p:nvSpPr>
          <p:cNvPr id="161" name="Google Shape;161;g22a378f684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2a378f684c_0_1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2a378f684c_0_1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2a378f684c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2a378f684c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2a378f684c_0_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2a378f684c_0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2a378f684c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2a378f684c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2a378f684c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2a378f684c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09d341f190_0_1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09d341f190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09d341f190_0_1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09d341f190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2a378f684c_0_2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2a378f684c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2a378f684c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2a378f684c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2a378f684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2a378f684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2a378f684c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2a378f684c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slidesppt.net</a:t>
            </a:r>
            <a:endParaRPr/>
          </a:p>
          <a:p>
            <a:pPr indent="0" lvl="0" marL="0" rtl="0" algn="l">
              <a:spcBef>
                <a:spcPts val="0"/>
              </a:spcBef>
              <a:spcAft>
                <a:spcPts val="0"/>
              </a:spcAft>
              <a:buNone/>
            </a:pPr>
            <a:r>
              <a:t/>
            </a:r>
            <a:endParaRPr/>
          </a:p>
        </p:txBody>
      </p:sp>
      <p:sp>
        <p:nvSpPr>
          <p:cNvPr id="217" name="Google Shape;217;g22a378f684c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2a378f684c_0_3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2a378f684c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2a378f684c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2a378f684c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2a378f684c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2a378f684c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2a378f684c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2a378f684c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2a378f684c_0_1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2a378f684c_0_1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2a378f684c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2a378f684c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2a378f684c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2a378f684c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2a378f684c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2a378f684c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2a378f684c_0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2a378f684c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2a378f684c_0_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2a378f684c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a378f684c_0_1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22a378f684c_0_1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slidesppt.net</a:t>
            </a:r>
            <a:endParaRPr/>
          </a:p>
          <a:p>
            <a:pPr indent="0" lvl="0" marL="0" rtl="0" algn="l">
              <a:spcBef>
                <a:spcPts val="0"/>
              </a:spcBef>
              <a:spcAft>
                <a:spcPts val="0"/>
              </a:spcAft>
              <a:buNone/>
            </a:pPr>
            <a:r>
              <a:t/>
            </a:r>
            <a:endParaRPr/>
          </a:p>
        </p:txBody>
      </p:sp>
      <p:sp>
        <p:nvSpPr>
          <p:cNvPr id="247" name="Google Shape;247;g22a378f684c_0_1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a378f684c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2a378f684c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2a378f684c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2a378f684c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2a378f684c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2a378f684c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2a378f684c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2a378f684c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2a378f684c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2a378f684c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2a378f684c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2a378f684c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2a378f684c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2a378f684c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2a378f684c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2a378f684c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2a378f684c_0_1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2a378f684c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2a378f684c_0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2a378f684c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2a378f684c_0_1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2a378f684c_0_1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2a378f684c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2a378f684c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09d341f19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09d341f19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09d341f19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09d341f19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09d341f19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209d341f19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2a378f684c_0_1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2a378f684c_0_1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2a378f684c_0_3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2a378f684c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2a378f684c_0_3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2a378f684c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2a378f684c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2a378f684c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2a378f684c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2a378f684c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2a378f684c_0_4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2a378f684c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2a378f684c_0_1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2a378f684c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09d341f19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09d341f19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2a378f684c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2a378f684c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2a378f684c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2a378f684c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2a378f684c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2a378f684c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2a378f684c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2a378f684c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2a378f684c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2a378f684c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2a378f684c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2a378f684c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22a378f684c_0_1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22a378f684c_0_1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2a378f684c_0_14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g22a378f684c_0_1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2a378f684c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2a378f684c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2a378f684c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2a378f684c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2a378f684c_0_1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2a378f684c_0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2a378f684c_0_1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2a378f684c_0_1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2a378f684c_0_4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g22a378f684c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2a378f684c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2a378f684c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2a378f684c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2a378f684c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2a378f684c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2a378f684c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2a378f684c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22a378f684c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2a378f684c_0_1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22a378f684c_0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22a378f684c_0_1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22a378f684c_0_1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2a378f684c_0_1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22a378f684c_0_1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2a378f684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2a378f684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2a378f684c_0_1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2a378f684c_0_1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2a378f684c_0_1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22a378f684c_0_1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2a378f684c_0_1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22a378f684c_0_1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2a378f684c_0_1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22a378f684c_0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2a378f684c_0_10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g22a378f684c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2a378f684c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2a378f684c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2a378f684c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2a378f684c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50" name="Shape 50"/>
        <p:cNvGrpSpPr/>
        <p:nvPr/>
      </p:nvGrpSpPr>
      <p:grpSpPr>
        <a:xfrm>
          <a:off x="0" y="0"/>
          <a:ext cx="0" cy="0"/>
          <a:chOff x="0" y="0"/>
          <a:chExt cx="0" cy="0"/>
        </a:xfrm>
      </p:grpSpPr>
      <p:sp>
        <p:nvSpPr>
          <p:cNvPr id="51" name="Google Shape;51;p13"/>
          <p:cNvSpPr/>
          <p:nvPr>
            <p:ph idx="2" type="pic"/>
          </p:nvPr>
        </p:nvSpPr>
        <p:spPr>
          <a:xfrm>
            <a:off x="1013522" y="558042"/>
            <a:ext cx="3558300" cy="3692400"/>
          </a:xfrm>
          <a:prstGeom prst="ellipse">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52" name="Shape 52"/>
        <p:cNvGrpSpPr/>
        <p:nvPr/>
      </p:nvGrpSpPr>
      <p:grpSpPr>
        <a:xfrm>
          <a:off x="0" y="0"/>
          <a:ext cx="0" cy="0"/>
          <a:chOff x="0" y="0"/>
          <a:chExt cx="0" cy="0"/>
        </a:xfrm>
      </p:grpSpPr>
      <p:sp>
        <p:nvSpPr>
          <p:cNvPr id="53" name="Google Shape;53;p14"/>
          <p:cNvSpPr/>
          <p:nvPr>
            <p:ph idx="2" type="pic"/>
          </p:nvPr>
        </p:nvSpPr>
        <p:spPr>
          <a:xfrm>
            <a:off x="511115" y="459357"/>
            <a:ext cx="3299700" cy="3390000"/>
          </a:xfrm>
          <a:prstGeom prst="rect">
            <a:avLst/>
          </a:prstGeom>
          <a:solidFill>
            <a:srgbClr val="F2F2F2"/>
          </a:solidFill>
          <a:ln cap="flat" cmpd="sng" w="88900">
            <a:solidFill>
              <a:schemeClr val="accent2"/>
            </a:solidFill>
            <a:prstDash val="solid"/>
            <a:round/>
            <a:headEnd len="sm" w="sm" type="none"/>
            <a:tailEnd len="sm" w="sm" type="none"/>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bg>
      <p:bgPr>
        <a:blipFill>
          <a:blip r:embed="rId2">
            <a:alphaModFix/>
          </a:blip>
          <a:stretch>
            <a:fillRect/>
          </a:stretch>
        </a:blipFill>
      </p:bgPr>
    </p:bg>
    <p:spTree>
      <p:nvGrpSpPr>
        <p:cNvPr id="54" name="Shape 5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ontents slide layout">
  <p:cSld name="9_Contents slide layout">
    <p:spTree>
      <p:nvGrpSpPr>
        <p:cNvPr id="55" name="Shape 55"/>
        <p:cNvGrpSpPr/>
        <p:nvPr/>
      </p:nvGrpSpPr>
      <p:grpSpPr>
        <a:xfrm>
          <a:off x="0" y="0"/>
          <a:ext cx="0" cy="0"/>
          <a:chOff x="0" y="0"/>
          <a:chExt cx="0" cy="0"/>
        </a:xfrm>
      </p:grpSpPr>
      <p:grpSp>
        <p:nvGrpSpPr>
          <p:cNvPr id="56" name="Google Shape;56;p16"/>
          <p:cNvGrpSpPr/>
          <p:nvPr/>
        </p:nvGrpSpPr>
        <p:grpSpPr>
          <a:xfrm rot="5400000">
            <a:off x="5811414" y="1804013"/>
            <a:ext cx="5143203" cy="1535076"/>
            <a:chOff x="961825" y="1874825"/>
            <a:chExt cx="1540250" cy="304500"/>
          </a:xfrm>
        </p:grpSpPr>
        <p:sp>
          <p:nvSpPr>
            <p:cNvPr id="57" name="Google Shape;57;p16"/>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58" name="Google Shape;58;p16"/>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59" name="Google Shape;59;p16"/>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60" name="Google Shape;60;p16"/>
          <p:cNvSpPr/>
          <p:nvPr/>
        </p:nvSpPr>
        <p:spPr>
          <a:xfrm>
            <a:off x="4724400" y="4988029"/>
            <a:ext cx="5744100" cy="582300"/>
          </a:xfrm>
          <a:prstGeom prst="ellipse">
            <a:avLst/>
          </a:prstGeom>
          <a:solidFill>
            <a:srgbClr val="7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grpSp>
        <p:nvGrpSpPr>
          <p:cNvPr id="61" name="Google Shape;61;p16"/>
          <p:cNvGrpSpPr/>
          <p:nvPr/>
        </p:nvGrpSpPr>
        <p:grpSpPr>
          <a:xfrm>
            <a:off x="4946605" y="699341"/>
            <a:ext cx="5645044" cy="4557335"/>
            <a:chOff x="2444748" y="555045"/>
            <a:chExt cx="7282048" cy="5727454"/>
          </a:xfrm>
        </p:grpSpPr>
        <p:sp>
          <p:nvSpPr>
            <p:cNvPr id="62" name="Google Shape;62;p16"/>
            <p:cNvSpPr/>
            <p:nvPr/>
          </p:nvSpPr>
          <p:spPr>
            <a:xfrm>
              <a:off x="4964693" y="5443837"/>
              <a:ext cx="2168250" cy="818207"/>
            </a:xfrm>
            <a:custGeom>
              <a:rect b="b" l="l" r="r" t="t"/>
              <a:pathLst>
                <a:path extrusionOk="0" h="818207" w="2168250">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rgbClr val="BFBFBF"/>
                </a:gs>
                <a:gs pos="52999">
                  <a:srgbClr val="D8D8D8"/>
                </a:gs>
                <a:gs pos="83000">
                  <a:srgbClr val="BFBFBF"/>
                </a:gs>
                <a:gs pos="100000">
                  <a:srgbClr val="BFBFBF"/>
                </a:gs>
              </a:gsLst>
              <a:lin ang="16200038"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3" name="Google Shape;63;p16"/>
            <p:cNvSpPr/>
            <p:nvPr/>
          </p:nvSpPr>
          <p:spPr>
            <a:xfrm>
              <a:off x="2444748" y="555045"/>
              <a:ext cx="7282048" cy="4950157"/>
            </a:xfrm>
            <a:custGeom>
              <a:rect b="b" l="l" r="r" t="t"/>
              <a:pathLst>
                <a:path extrusionOk="0" h="4950157" w="7282048">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4" name="Google Shape;64;p16"/>
            <p:cNvSpPr/>
            <p:nvPr/>
          </p:nvSpPr>
          <p:spPr>
            <a:xfrm>
              <a:off x="8706599" y="5435655"/>
              <a:ext cx="490924" cy="81820"/>
            </a:xfrm>
            <a:custGeom>
              <a:rect b="b" l="l" r="r" t="t"/>
              <a:pathLst>
                <a:path extrusionOk="0" h="81820" w="490924">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5" name="Google Shape;65;p16"/>
            <p:cNvSpPr/>
            <p:nvPr/>
          </p:nvSpPr>
          <p:spPr>
            <a:xfrm>
              <a:off x="2481568" y="595956"/>
              <a:ext cx="7200227" cy="4336501"/>
            </a:xfrm>
            <a:custGeom>
              <a:rect b="b" l="l" r="r" t="t"/>
              <a:pathLst>
                <a:path extrusionOk="0" h="4336501" w="7200227">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6" name="Google Shape;66;p16"/>
            <p:cNvSpPr/>
            <p:nvPr/>
          </p:nvSpPr>
          <p:spPr>
            <a:xfrm>
              <a:off x="4968919" y="6159768"/>
              <a:ext cx="2168250" cy="122731"/>
            </a:xfrm>
            <a:custGeom>
              <a:rect b="b" l="l" r="r" t="t"/>
              <a:pathLst>
                <a:path extrusionOk="0" h="122731" w="2168250">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rgbClr val="7F7F7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7" name="Google Shape;67;p16"/>
            <p:cNvSpPr/>
            <p:nvPr/>
          </p:nvSpPr>
          <p:spPr>
            <a:xfrm>
              <a:off x="2481568" y="4903820"/>
              <a:ext cx="7200227" cy="572745"/>
            </a:xfrm>
            <a:custGeom>
              <a:rect b="b" l="l" r="r" t="t"/>
              <a:pathLst>
                <a:path extrusionOk="0" h="572745" w="7200227">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rgbClr val="BFBFB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 name="Google Shape;68;p16"/>
            <p:cNvSpPr/>
            <p:nvPr/>
          </p:nvSpPr>
          <p:spPr>
            <a:xfrm>
              <a:off x="2747714" y="910966"/>
              <a:ext cx="6668903" cy="3763755"/>
            </a:xfrm>
            <a:custGeom>
              <a:rect b="b" l="l" r="r" t="t"/>
              <a:pathLst>
                <a:path extrusionOk="0" h="3763755" w="6586571">
                  <a:moveTo>
                    <a:pt x="30683" y="30683"/>
                  </a:moveTo>
                  <a:lnTo>
                    <a:pt x="6564071" y="30683"/>
                  </a:lnTo>
                  <a:lnTo>
                    <a:pt x="6564071" y="3753528"/>
                  </a:lnTo>
                  <a:lnTo>
                    <a:pt x="30683" y="3753528"/>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9" name="Google Shape;69;p16"/>
            <p:cNvSpPr/>
            <p:nvPr/>
          </p:nvSpPr>
          <p:spPr>
            <a:xfrm>
              <a:off x="5654591" y="939518"/>
              <a:ext cx="3767723" cy="3732623"/>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80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70" name="Google Shape;70;p16"/>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71" name="Google Shape;71;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62626"/>
                </a:solidFill>
              </a:defRPr>
            </a:lvl1pPr>
            <a:lvl2pPr lvl="1" rtl="0">
              <a:buNone/>
              <a:defRPr sz="1300">
                <a:solidFill>
                  <a:srgbClr val="262626"/>
                </a:solidFill>
              </a:defRPr>
            </a:lvl2pPr>
            <a:lvl3pPr lvl="2" rtl="0">
              <a:buNone/>
              <a:defRPr sz="1300">
                <a:solidFill>
                  <a:srgbClr val="262626"/>
                </a:solidFill>
              </a:defRPr>
            </a:lvl3pPr>
            <a:lvl4pPr lvl="3" rtl="0">
              <a:buNone/>
              <a:defRPr sz="1300">
                <a:solidFill>
                  <a:srgbClr val="262626"/>
                </a:solidFill>
              </a:defRPr>
            </a:lvl4pPr>
            <a:lvl5pPr lvl="4" rtl="0">
              <a:buNone/>
              <a:defRPr sz="1300">
                <a:solidFill>
                  <a:srgbClr val="262626"/>
                </a:solidFill>
              </a:defRPr>
            </a:lvl5pPr>
            <a:lvl6pPr lvl="5" rtl="0">
              <a:buNone/>
              <a:defRPr sz="1300">
                <a:solidFill>
                  <a:srgbClr val="262626"/>
                </a:solidFill>
              </a:defRPr>
            </a:lvl6pPr>
            <a:lvl7pPr lvl="6" rtl="0">
              <a:buNone/>
              <a:defRPr sz="1300">
                <a:solidFill>
                  <a:srgbClr val="262626"/>
                </a:solidFill>
              </a:defRPr>
            </a:lvl7pPr>
            <a:lvl8pPr lvl="7" rtl="0">
              <a:buNone/>
              <a:defRPr sz="1300">
                <a:solidFill>
                  <a:srgbClr val="262626"/>
                </a:solidFill>
              </a:defRPr>
            </a:lvl8pPr>
            <a:lvl9pPr lvl="8" rtl="0">
              <a:buNone/>
              <a:defRPr sz="1300">
                <a:solidFill>
                  <a:srgbClr val="26262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seño personalizado">
  <p:cSld name="3_Diseño personalizado">
    <p:spTree>
      <p:nvGrpSpPr>
        <p:cNvPr id="72" name="Shape 7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73" name="Shape 73"/>
        <p:cNvGrpSpPr/>
        <p:nvPr/>
      </p:nvGrpSpPr>
      <p:grpSpPr>
        <a:xfrm>
          <a:off x="0" y="0"/>
          <a:ext cx="0" cy="0"/>
          <a:chOff x="0" y="0"/>
          <a:chExt cx="0" cy="0"/>
        </a:xfrm>
      </p:grpSpPr>
      <p:sp>
        <p:nvSpPr>
          <p:cNvPr id="74" name="Google Shape;74;p18"/>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 name="Shape 75"/>
        <p:cNvGrpSpPr/>
        <p:nvPr/>
      </p:nvGrpSpPr>
      <p:grpSpPr>
        <a:xfrm>
          <a:off x="0" y="0"/>
          <a:ext cx="0" cy="0"/>
          <a:chOff x="0" y="0"/>
          <a:chExt cx="0" cy="0"/>
        </a:xfrm>
      </p:grpSpPr>
      <p:sp>
        <p:nvSpPr>
          <p:cNvPr id="76" name="Google Shape;76;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78" name="Google Shape;78;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9" name="Google Shape;79;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0" name="Google Shape;80;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81" name="Shape 8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8" name="Google Shape;88;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2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sp>
        <p:nvSpPr>
          <p:cNvPr id="94" name="Google Shape;94;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 name="Google Shape;95;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7" name="Shape 97"/>
        <p:cNvGrpSpPr/>
        <p:nvPr/>
      </p:nvGrpSpPr>
      <p:grpSpPr>
        <a:xfrm>
          <a:off x="0" y="0"/>
          <a:ext cx="0" cy="0"/>
          <a:chOff x="0" y="0"/>
          <a:chExt cx="0" cy="0"/>
        </a:xfrm>
      </p:grpSpPr>
      <p:sp>
        <p:nvSpPr>
          <p:cNvPr id="98" name="Google Shape;98;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0" name="Google Shape;100;p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1" name="Google Shape;10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sp>
        <p:nvSpPr>
          <p:cNvPr id="106" name="Google Shape;106;p2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7" name="Google Shape;107;p2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8" name="Google Shape;10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9" name="Shape 109"/>
        <p:cNvGrpSpPr/>
        <p:nvPr/>
      </p:nvGrpSpPr>
      <p:grpSpPr>
        <a:xfrm>
          <a:off x="0" y="0"/>
          <a:ext cx="0" cy="0"/>
          <a:chOff x="0" y="0"/>
          <a:chExt cx="0" cy="0"/>
        </a:xfrm>
      </p:grpSpPr>
      <p:sp>
        <p:nvSpPr>
          <p:cNvPr id="110" name="Google Shape;110;p2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1" name="Google Shape;11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2" name="Shape 112"/>
        <p:cNvGrpSpPr/>
        <p:nvPr/>
      </p:nvGrpSpPr>
      <p:grpSpPr>
        <a:xfrm>
          <a:off x="0" y="0"/>
          <a:ext cx="0" cy="0"/>
          <a:chOff x="0" y="0"/>
          <a:chExt cx="0" cy="0"/>
        </a:xfrm>
      </p:grpSpPr>
      <p:sp>
        <p:nvSpPr>
          <p:cNvPr id="113" name="Google Shape;113;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5" name="Google Shape;115;p2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6" name="Google Shape;116;p2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7" name="Google Shape;11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8" name="Shape 118"/>
        <p:cNvGrpSpPr/>
        <p:nvPr/>
      </p:nvGrpSpPr>
      <p:grpSpPr>
        <a:xfrm>
          <a:off x="0" y="0"/>
          <a:ext cx="0" cy="0"/>
          <a:chOff x="0" y="0"/>
          <a:chExt cx="0" cy="0"/>
        </a:xfrm>
      </p:grpSpPr>
      <p:sp>
        <p:nvSpPr>
          <p:cNvPr id="119" name="Google Shape;119;p3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20" name="Google Shape;12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1" name="Shape 121"/>
        <p:cNvGrpSpPr/>
        <p:nvPr/>
      </p:nvGrpSpPr>
      <p:grpSpPr>
        <a:xfrm>
          <a:off x="0" y="0"/>
          <a:ext cx="0" cy="0"/>
          <a:chOff x="0" y="0"/>
          <a:chExt cx="0" cy="0"/>
        </a:xfrm>
      </p:grpSpPr>
      <p:sp>
        <p:nvSpPr>
          <p:cNvPr id="122" name="Google Shape;122;p3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3" name="Google Shape;123;p3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24" name="Google Shape;12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127" name="Shape 127"/>
        <p:cNvGrpSpPr/>
        <p:nvPr/>
      </p:nvGrpSpPr>
      <p:grpSpPr>
        <a:xfrm>
          <a:off x="0" y="0"/>
          <a:ext cx="0" cy="0"/>
          <a:chOff x="0" y="0"/>
          <a:chExt cx="0" cy="0"/>
        </a:xfrm>
      </p:grpSpPr>
      <p:sp>
        <p:nvSpPr>
          <p:cNvPr id="128" name="Google Shape;128;p33"/>
          <p:cNvSpPr/>
          <p:nvPr>
            <p:ph idx="2" type="pic"/>
          </p:nvPr>
        </p:nvSpPr>
        <p:spPr>
          <a:xfrm>
            <a:off x="1013522" y="558042"/>
            <a:ext cx="3558300" cy="3692400"/>
          </a:xfrm>
          <a:prstGeom prst="ellipse">
            <a:avLst/>
          </a:prstGeom>
          <a:solidFill>
            <a:srgbClr val="F2F2F2"/>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29" name="Shape 129"/>
        <p:cNvGrpSpPr/>
        <p:nvPr/>
      </p:nvGrpSpPr>
      <p:grpSpPr>
        <a:xfrm>
          <a:off x="0" y="0"/>
          <a:ext cx="0" cy="0"/>
          <a:chOff x="0" y="0"/>
          <a:chExt cx="0" cy="0"/>
        </a:xfrm>
      </p:grpSpPr>
      <p:sp>
        <p:nvSpPr>
          <p:cNvPr id="130" name="Google Shape;130;p34"/>
          <p:cNvSpPr/>
          <p:nvPr>
            <p:ph idx="2" type="pic"/>
          </p:nvPr>
        </p:nvSpPr>
        <p:spPr>
          <a:xfrm>
            <a:off x="511115" y="459357"/>
            <a:ext cx="3299700" cy="3390000"/>
          </a:xfrm>
          <a:prstGeom prst="rect">
            <a:avLst/>
          </a:prstGeom>
          <a:solidFill>
            <a:srgbClr val="F2F2F2"/>
          </a:solidFill>
          <a:ln cap="flat" cmpd="sng" w="88900">
            <a:solidFill>
              <a:schemeClr val="accent2"/>
            </a:solidFill>
            <a:prstDash val="solid"/>
            <a:round/>
            <a:headEnd len="sm" w="sm" type="none"/>
            <a:tailEnd len="sm" w="sm" type="none"/>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bg>
      <p:bgPr>
        <a:blipFill>
          <a:blip r:embed="rId2">
            <a:alphaModFix/>
          </a:blip>
          <a:stretch>
            <a:fillRect/>
          </a:stretch>
        </a:blipFill>
      </p:bgPr>
    </p:bg>
    <p:spTree>
      <p:nvGrpSpPr>
        <p:cNvPr id="131" name="Shape 131"/>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132" name="Shape 132"/>
        <p:cNvGrpSpPr/>
        <p:nvPr/>
      </p:nvGrpSpPr>
      <p:grpSpPr>
        <a:xfrm>
          <a:off x="0" y="0"/>
          <a:ext cx="0" cy="0"/>
          <a:chOff x="0" y="0"/>
          <a:chExt cx="0" cy="0"/>
        </a:xfrm>
      </p:grpSpPr>
      <p:sp>
        <p:nvSpPr>
          <p:cNvPr id="133" name="Google Shape;133;p36"/>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134" name="Shape 134"/>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ontents slide layout">
  <p:cSld name="9_Contents slide layout">
    <p:spTree>
      <p:nvGrpSpPr>
        <p:cNvPr id="135" name="Shape 135"/>
        <p:cNvGrpSpPr/>
        <p:nvPr/>
      </p:nvGrpSpPr>
      <p:grpSpPr>
        <a:xfrm>
          <a:off x="0" y="0"/>
          <a:ext cx="0" cy="0"/>
          <a:chOff x="0" y="0"/>
          <a:chExt cx="0" cy="0"/>
        </a:xfrm>
      </p:grpSpPr>
      <p:grpSp>
        <p:nvGrpSpPr>
          <p:cNvPr id="136" name="Google Shape;136;p38"/>
          <p:cNvGrpSpPr/>
          <p:nvPr/>
        </p:nvGrpSpPr>
        <p:grpSpPr>
          <a:xfrm rot="5400000">
            <a:off x="5811414" y="1804013"/>
            <a:ext cx="5143203" cy="1535076"/>
            <a:chOff x="961825" y="1874825"/>
            <a:chExt cx="1540250" cy="304500"/>
          </a:xfrm>
        </p:grpSpPr>
        <p:sp>
          <p:nvSpPr>
            <p:cNvPr id="137" name="Google Shape;137;p38"/>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38" name="Google Shape;138;p38"/>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39" name="Google Shape;139;p38"/>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140" name="Google Shape;140;p38"/>
          <p:cNvSpPr/>
          <p:nvPr/>
        </p:nvSpPr>
        <p:spPr>
          <a:xfrm>
            <a:off x="4724400" y="4988029"/>
            <a:ext cx="5744100" cy="582300"/>
          </a:xfrm>
          <a:prstGeom prst="ellipse">
            <a:avLst/>
          </a:prstGeom>
          <a:solidFill>
            <a:srgbClr val="7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grpSp>
        <p:nvGrpSpPr>
          <p:cNvPr id="141" name="Google Shape;141;p38"/>
          <p:cNvGrpSpPr/>
          <p:nvPr/>
        </p:nvGrpSpPr>
        <p:grpSpPr>
          <a:xfrm>
            <a:off x="4946605" y="699341"/>
            <a:ext cx="5645044" cy="4557335"/>
            <a:chOff x="2444748" y="555045"/>
            <a:chExt cx="7282048" cy="5727454"/>
          </a:xfrm>
        </p:grpSpPr>
        <p:sp>
          <p:nvSpPr>
            <p:cNvPr id="142" name="Google Shape;142;p38"/>
            <p:cNvSpPr/>
            <p:nvPr/>
          </p:nvSpPr>
          <p:spPr>
            <a:xfrm>
              <a:off x="4964693" y="5443837"/>
              <a:ext cx="2168250" cy="818207"/>
            </a:xfrm>
            <a:custGeom>
              <a:rect b="b" l="l" r="r" t="t"/>
              <a:pathLst>
                <a:path extrusionOk="0" h="818207" w="2168250">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rgbClr val="BFBFBF"/>
                </a:gs>
                <a:gs pos="52999">
                  <a:srgbClr val="D8D8D8"/>
                </a:gs>
                <a:gs pos="83000">
                  <a:srgbClr val="BFBFBF"/>
                </a:gs>
                <a:gs pos="100000">
                  <a:srgbClr val="BFBFBF"/>
                </a:gs>
              </a:gsLst>
              <a:lin ang="16200038"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3" name="Google Shape;143;p38"/>
            <p:cNvSpPr/>
            <p:nvPr/>
          </p:nvSpPr>
          <p:spPr>
            <a:xfrm>
              <a:off x="2444748" y="555045"/>
              <a:ext cx="7282048" cy="4950157"/>
            </a:xfrm>
            <a:custGeom>
              <a:rect b="b" l="l" r="r" t="t"/>
              <a:pathLst>
                <a:path extrusionOk="0" h="4950157" w="7282048">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 name="Google Shape;144;p38"/>
            <p:cNvSpPr/>
            <p:nvPr/>
          </p:nvSpPr>
          <p:spPr>
            <a:xfrm>
              <a:off x="8706599" y="5435655"/>
              <a:ext cx="490924" cy="81820"/>
            </a:xfrm>
            <a:custGeom>
              <a:rect b="b" l="l" r="r" t="t"/>
              <a:pathLst>
                <a:path extrusionOk="0" h="81820" w="490924">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5" name="Google Shape;145;p38"/>
            <p:cNvSpPr/>
            <p:nvPr/>
          </p:nvSpPr>
          <p:spPr>
            <a:xfrm>
              <a:off x="2481568" y="595956"/>
              <a:ext cx="7200227" cy="4336501"/>
            </a:xfrm>
            <a:custGeom>
              <a:rect b="b" l="l" r="r" t="t"/>
              <a:pathLst>
                <a:path extrusionOk="0" h="4336501" w="7200227">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6" name="Google Shape;146;p38"/>
            <p:cNvSpPr/>
            <p:nvPr/>
          </p:nvSpPr>
          <p:spPr>
            <a:xfrm>
              <a:off x="4968919" y="6159768"/>
              <a:ext cx="2168250" cy="122731"/>
            </a:xfrm>
            <a:custGeom>
              <a:rect b="b" l="l" r="r" t="t"/>
              <a:pathLst>
                <a:path extrusionOk="0" h="122731" w="2168250">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rgbClr val="7F7F7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 name="Google Shape;147;p38"/>
            <p:cNvSpPr/>
            <p:nvPr/>
          </p:nvSpPr>
          <p:spPr>
            <a:xfrm>
              <a:off x="2481568" y="4903820"/>
              <a:ext cx="7200227" cy="572745"/>
            </a:xfrm>
            <a:custGeom>
              <a:rect b="b" l="l" r="r" t="t"/>
              <a:pathLst>
                <a:path extrusionOk="0" h="572745" w="7200227">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rgbClr val="BFBFB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8" name="Google Shape;148;p38"/>
            <p:cNvSpPr/>
            <p:nvPr/>
          </p:nvSpPr>
          <p:spPr>
            <a:xfrm>
              <a:off x="2747714" y="910966"/>
              <a:ext cx="6668903" cy="3763755"/>
            </a:xfrm>
            <a:custGeom>
              <a:rect b="b" l="l" r="r" t="t"/>
              <a:pathLst>
                <a:path extrusionOk="0" h="3763755" w="6586571">
                  <a:moveTo>
                    <a:pt x="30683" y="30683"/>
                  </a:moveTo>
                  <a:lnTo>
                    <a:pt x="6564071" y="30683"/>
                  </a:lnTo>
                  <a:lnTo>
                    <a:pt x="6564071" y="3753528"/>
                  </a:lnTo>
                  <a:lnTo>
                    <a:pt x="30683" y="3753528"/>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9" name="Google Shape;149;p38"/>
            <p:cNvSpPr/>
            <p:nvPr/>
          </p:nvSpPr>
          <p:spPr>
            <a:xfrm>
              <a:off x="5654591" y="939518"/>
              <a:ext cx="3767723" cy="3732623"/>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80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50" name="Google Shape;150;p38"/>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seño personalizado">
  <p:cSld name="3_Diseño personalizado">
    <p:spTree>
      <p:nvGrpSpPr>
        <p:cNvPr id="151" name="Shape 151"/>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2" name="Shape 152"/>
        <p:cNvGrpSpPr/>
        <p:nvPr/>
      </p:nvGrpSpPr>
      <p:grpSpPr>
        <a:xfrm>
          <a:off x="0" y="0"/>
          <a:ext cx="0" cy="0"/>
          <a:chOff x="0" y="0"/>
          <a:chExt cx="0" cy="0"/>
        </a:xfrm>
      </p:grpSpPr>
      <p:sp>
        <p:nvSpPr>
          <p:cNvPr id="153" name="Google Shape;153;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 name="Google Shape;154;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5" name="Google Shape;155;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56" name="Google Shape;156;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57" name="Google Shape;157;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2" name="Shape 82"/>
        <p:cNvGrpSpPr/>
        <p:nvPr/>
      </p:nvGrpSpPr>
      <p:grpSpPr>
        <a:xfrm>
          <a:off x="0" y="0"/>
          <a:ext cx="0" cy="0"/>
          <a:chOff x="0" y="0"/>
          <a:chExt cx="0" cy="0"/>
        </a:xfrm>
      </p:grpSpPr>
      <p:sp>
        <p:nvSpPr>
          <p:cNvPr id="83" name="Google Shape;83;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4" name="Google Shape;84;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hyperlink" Target="mailto:nurfadhlina@upm.edu.m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s://www.mlyearning.org/jobs-are-in-danger-due-to-chatgpt-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hyperlink" Target="https://chat.openai.com/" TargetMode="External"/><Relationship Id="rId6"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hyperlink" Target="https://chat.openai.com/chat" TargetMode="External"/><Relationship Id="rId5" Type="http://schemas.openxmlformats.org/officeDocument/2006/relationships/image" Target="../media/image6.pn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hyperlink" Target="https://www.techtarget.com/searchenterpriseai/definition/GPT-3" TargetMode="External"/><Relationship Id="rId4" Type="http://schemas.openxmlformats.org/officeDocument/2006/relationships/image" Target="../media/image6.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5.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0.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6.jpg"/><Relationship Id="rId4" Type="http://schemas.openxmlformats.org/officeDocument/2006/relationships/image" Target="../media/image3.png"/><Relationship Id="rId5"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6.png"/><Relationship Id="rId4" Type="http://schemas.openxmlformats.org/officeDocument/2006/relationships/image" Target="../media/image8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8.png"/><Relationship Id="rId4" Type="http://schemas.openxmlformats.org/officeDocument/2006/relationships/hyperlink" Target="https://www.viewsonic.com/library/education/5-interactive-presentations-ideas-that-will-engage-student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4.jpg"/><Relationship Id="rId4"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6.jp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cade.upm.edu.my/upload/dokumen/20230202105701Guide_for_ChatGPT_Usage_in_Teaching_and_Learning.pdf" TargetMode="External"/><Relationship Id="rId4" Type="http://schemas.openxmlformats.org/officeDocument/2006/relationships/hyperlink" Target="https://x.writefull.com/gpt-detector" TargetMode="External"/><Relationship Id="rId5" Type="http://schemas.openxmlformats.org/officeDocument/2006/relationships/hyperlink" Target="https://detector.dng.ai" TargetMode="External"/><Relationship Id="rId6" Type="http://schemas.openxmlformats.org/officeDocument/2006/relationships/hyperlink" Target="https://gptzero.me" TargetMode="External"/><Relationship Id="rId7" Type="http://schemas.openxmlformats.org/officeDocument/2006/relationships/hyperlink" Target="https://writer.com/ai-content-detector/" TargetMode="External"/><Relationship Id="rId8"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0.png"/><Relationship Id="rId4" Type="http://schemas.openxmlformats.org/officeDocument/2006/relationships/image" Target="../media/image61.png"/><Relationship Id="rId5" Type="http://schemas.openxmlformats.org/officeDocument/2006/relationships/image" Target="../media/image79.png"/><Relationship Id="rId6"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26.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2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58.png"/><Relationship Id="rId4" Type="http://schemas.openxmlformats.org/officeDocument/2006/relationships/image" Target="../media/image11.png"/><Relationship Id="rId5"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keemanxp.medium.com/ai-usage-guidelines-for-students-a-friendlier-sample-c978d831972f" TargetMode="Externa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49.png"/><Relationship Id="rId6"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3.xml"/><Relationship Id="rId3" Type="http://schemas.openxmlformats.org/officeDocument/2006/relationships/image" Target="../media/image69.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7.png"/><Relationship Id="rId4" Type="http://schemas.openxmlformats.org/officeDocument/2006/relationships/hyperlink" Target="https://unesdoc.unesco.org/ark:/48223/pf0000380602"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3.jp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8.png"/><Relationship Id="rId4" Type="http://schemas.openxmlformats.org/officeDocument/2006/relationships/hyperlink" Target="https://airmap.my/" TargetMode="External"/><Relationship Id="rId5" Type="http://schemas.openxmlformats.org/officeDocument/2006/relationships/image" Target="../media/image76.png"/><Relationship Id="rId6"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6.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0.xml"/><Relationship Id="rId3" Type="http://schemas.openxmlformats.org/officeDocument/2006/relationships/hyperlink" Target="https://newsroom.unsw.edu.au/news/business-law/charting-new-course-university-education-age-chatgpt?fbclid=IwAR1_bVk5BlUWo4Fr69-5w3wHnTeqexbuJ5oxRu0m0SLLMjnc7b2ecgIrqVc_aem_ARIuRjvCTjuC1PnjOdExO3nNFIvy3LneMCkk-icBjW9cowCFjegFWiE_X0weKw36Qb-GUo8fUg4lCgyw70n3cdLULJrccwVVtP7d1mtZf5MM0BSFRwICpJYukl_nb_Vbf20" TargetMode="Externa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 Id="rId3" Type="http://schemas.openxmlformats.org/officeDocument/2006/relationships/hyperlink" Target="https://newsroom.unsw.edu.au/news/business-law/charting-new-course-university-education-age-chatgpt?fbclid=IwAR1_bVk5BlUWo4Fr69-5w3wHnTeqexbuJ5oxRu0m0SLLMjnc7b2ecgIrqVc_aem_ARIuRjvCTjuC1PnjOdExO3nNFIvy3LneMCkk-icBjW9cowCFjegFWiE_X0weKw36Qb-GUo8fUg4lCgyw70n3cdLULJrccwVVtP7d1mtZf5MM0BSFRwICpJYukl_nb_Vbf20" TargetMode="Externa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2.xml"/><Relationship Id="rId3" Type="http://schemas.openxmlformats.org/officeDocument/2006/relationships/hyperlink" Target="https://newsroom.unsw.edu.au/news/business-law/charting-new-course-university-education-age-chatgpt?fbclid=IwAR1_bVk5BlUWo4Fr69-5w3wHnTeqexbuJ5oxRu0m0SLLMjnc7b2ecgIrqVc_aem_ARIuRjvCTjuC1PnjOdExO3nNFIvy3LneMCkk-icBjW9cowCFjegFWiE_X0weKw36Qb-GUo8fUg4lCgyw70n3cdLULJrccwVVtP7d1mtZf5MM0BSFRwICpJYukl_nb_Vbf20"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84.jpg"/><Relationship Id="rId4" Type="http://schemas.openxmlformats.org/officeDocument/2006/relationships/image" Target="../media/image3.png"/><Relationship Id="rId9" Type="http://schemas.openxmlformats.org/officeDocument/2006/relationships/image" Target="../media/image71.jpg"/><Relationship Id="rId5" Type="http://schemas.openxmlformats.org/officeDocument/2006/relationships/image" Target="../media/image5.png"/><Relationship Id="rId6" Type="http://schemas.openxmlformats.org/officeDocument/2006/relationships/hyperlink" Target="https://sites.google.com/view/nurfadhlina" TargetMode="External"/><Relationship Id="rId7" Type="http://schemas.openxmlformats.org/officeDocument/2006/relationships/image" Target="../media/image77.png"/><Relationship Id="rId8" Type="http://schemas.openxmlformats.org/officeDocument/2006/relationships/hyperlink" Target="mailto:Nurfadhlina@upm.edu.m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68.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41"/>
          <p:cNvSpPr/>
          <p:nvPr/>
        </p:nvSpPr>
        <p:spPr>
          <a:xfrm>
            <a:off x="0" y="1"/>
            <a:ext cx="9144000" cy="5145000"/>
          </a:xfrm>
          <a:prstGeom prst="rect">
            <a:avLst/>
          </a:prstGeom>
          <a:gradFill>
            <a:gsLst>
              <a:gs pos="0">
                <a:srgbClr val="002060"/>
              </a:gs>
              <a:gs pos="37000">
                <a:srgbClr val="212333"/>
              </a:gs>
              <a:gs pos="82000">
                <a:srgbClr val="002060"/>
              </a:gs>
              <a:gs pos="100000">
                <a:srgbClr val="002060"/>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4" name="Google Shape;164;p41"/>
          <p:cNvSpPr/>
          <p:nvPr/>
        </p:nvSpPr>
        <p:spPr>
          <a:xfrm>
            <a:off x="382514" y="203119"/>
            <a:ext cx="4434300" cy="4434300"/>
          </a:xfrm>
          <a:prstGeom prst="ellipse">
            <a:avLst/>
          </a:prstGeom>
          <a:noFill/>
          <a:ln cap="flat" cmpd="sng" w="12700">
            <a:solidFill>
              <a:schemeClr val="lt2"/>
            </a:solidFill>
            <a:prstDash val="lgDash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5" name="Google Shape;165;p41"/>
          <p:cNvSpPr/>
          <p:nvPr/>
        </p:nvSpPr>
        <p:spPr>
          <a:xfrm>
            <a:off x="821240" y="611781"/>
            <a:ext cx="3641700" cy="3641700"/>
          </a:xfrm>
          <a:prstGeom prst="ellipse">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66" name="Google Shape;166;p41"/>
          <p:cNvGrpSpPr/>
          <p:nvPr/>
        </p:nvGrpSpPr>
        <p:grpSpPr>
          <a:xfrm>
            <a:off x="255420" y="375736"/>
            <a:ext cx="2943101" cy="2890511"/>
            <a:chOff x="90488" y="0"/>
            <a:chExt cx="9069649" cy="8891145"/>
          </a:xfrm>
        </p:grpSpPr>
        <p:sp>
          <p:nvSpPr>
            <p:cNvPr id="167" name="Google Shape;167;p41"/>
            <p:cNvSpPr/>
            <p:nvPr/>
          </p:nvSpPr>
          <p:spPr>
            <a:xfrm>
              <a:off x="4575148" y="1233663"/>
              <a:ext cx="1723695" cy="2781937"/>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8" name="Google Shape;168;p41"/>
            <p:cNvSpPr/>
            <p:nvPr/>
          </p:nvSpPr>
          <p:spPr>
            <a:xfrm>
              <a:off x="4153758" y="1449125"/>
              <a:ext cx="2503554" cy="3475992"/>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9" name="Google Shape;169;p41"/>
            <p:cNvSpPr/>
            <p:nvPr/>
          </p:nvSpPr>
          <p:spPr>
            <a:xfrm>
              <a:off x="3801010" y="2431098"/>
              <a:ext cx="1513954" cy="1212690"/>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0" name="Google Shape;170;p41"/>
            <p:cNvSpPr/>
            <p:nvPr/>
          </p:nvSpPr>
          <p:spPr>
            <a:xfrm>
              <a:off x="1791303" y="0"/>
              <a:ext cx="4644825" cy="3466458"/>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1" name="Google Shape;171;p41"/>
            <p:cNvSpPr/>
            <p:nvPr/>
          </p:nvSpPr>
          <p:spPr>
            <a:xfrm>
              <a:off x="2820944" y="1557809"/>
              <a:ext cx="1725603" cy="1182181"/>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2" name="Google Shape;172;p41"/>
            <p:cNvSpPr/>
            <p:nvPr/>
          </p:nvSpPr>
          <p:spPr>
            <a:xfrm>
              <a:off x="4713000" y="3262438"/>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3" name="Google Shape;173;p41"/>
            <p:cNvSpPr/>
            <p:nvPr/>
          </p:nvSpPr>
          <p:spPr>
            <a:xfrm>
              <a:off x="92395" y="4309240"/>
              <a:ext cx="3012653" cy="3203328"/>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4" name="Google Shape;174;p41"/>
            <p:cNvSpPr/>
            <p:nvPr/>
          </p:nvSpPr>
          <p:spPr>
            <a:xfrm>
              <a:off x="90488" y="2715202"/>
              <a:ext cx="3149940" cy="3157566"/>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5" name="Google Shape;175;p41"/>
            <p:cNvSpPr/>
            <p:nvPr/>
          </p:nvSpPr>
          <p:spPr>
            <a:xfrm>
              <a:off x="1962910" y="5476167"/>
              <a:ext cx="1035362" cy="1264172"/>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6" name="Google Shape;176;p41"/>
            <p:cNvSpPr/>
            <p:nvPr/>
          </p:nvSpPr>
          <p:spPr>
            <a:xfrm>
              <a:off x="792170" y="5975733"/>
              <a:ext cx="3111805" cy="2915412"/>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7" name="Google Shape;177;p41"/>
            <p:cNvSpPr/>
            <p:nvPr/>
          </p:nvSpPr>
          <p:spPr>
            <a:xfrm>
              <a:off x="6048332" y="98197"/>
              <a:ext cx="3111805" cy="2919223"/>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8" name="Google Shape;178;p41"/>
            <p:cNvSpPr/>
            <p:nvPr/>
          </p:nvSpPr>
          <p:spPr>
            <a:xfrm>
              <a:off x="878420" y="739817"/>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pic>
        <p:nvPicPr>
          <p:cNvPr id="179" name="Google Shape;179;p41"/>
          <p:cNvPicPr preferRelativeResize="0"/>
          <p:nvPr>
            <p:ph idx="2" type="pic"/>
          </p:nvPr>
        </p:nvPicPr>
        <p:blipFill rotWithShape="1">
          <a:blip r:embed="rId3">
            <a:alphaModFix/>
          </a:blip>
          <a:srcRect b="0" l="31338" r="13604" t="0"/>
          <a:stretch/>
        </p:blipFill>
        <p:spPr>
          <a:xfrm>
            <a:off x="859417" y="586979"/>
            <a:ext cx="3540900" cy="3674400"/>
          </a:xfrm>
          <a:prstGeom prst="ellipse">
            <a:avLst/>
          </a:prstGeom>
          <a:solidFill>
            <a:srgbClr val="F2F2F2"/>
          </a:solidFill>
          <a:ln>
            <a:noFill/>
          </a:ln>
        </p:spPr>
      </p:pic>
      <p:sp>
        <p:nvSpPr>
          <p:cNvPr id="180" name="Google Shape;180;p41"/>
          <p:cNvSpPr/>
          <p:nvPr/>
        </p:nvSpPr>
        <p:spPr>
          <a:xfrm>
            <a:off x="99661" y="356035"/>
            <a:ext cx="4599282" cy="4470778"/>
          </a:xfrm>
          <a:custGeom>
            <a:rect b="b" l="l" r="r" t="t"/>
            <a:pathLst>
              <a:path extrusionOk="0" h="6296870" w="6477862">
                <a:moveTo>
                  <a:pt x="3558852" y="465676"/>
                </a:moveTo>
                <a:cubicBezTo>
                  <a:pt x="2624149" y="465676"/>
                  <a:pt x="1811118" y="986613"/>
                  <a:pt x="1394253" y="1753991"/>
                </a:cubicBezTo>
                <a:lnTo>
                  <a:pt x="1304103" y="1941131"/>
                </a:lnTo>
                <a:lnTo>
                  <a:pt x="1414637" y="2032330"/>
                </a:lnTo>
                <a:cubicBezTo>
                  <a:pt x="1564597" y="2182291"/>
                  <a:pt x="1657350" y="2389459"/>
                  <a:pt x="1657350" y="2618292"/>
                </a:cubicBezTo>
                <a:cubicBezTo>
                  <a:pt x="1657350" y="2961541"/>
                  <a:pt x="1448657" y="3256046"/>
                  <a:pt x="1151233" y="3381845"/>
                </a:cubicBezTo>
                <a:lnTo>
                  <a:pt x="1141344" y="3385465"/>
                </a:lnTo>
                <a:lnTo>
                  <a:pt x="1147151" y="3423512"/>
                </a:lnTo>
                <a:cubicBezTo>
                  <a:pt x="1376696" y="4545274"/>
                  <a:pt x="2369230" y="5389105"/>
                  <a:pt x="3558852" y="5389105"/>
                </a:cubicBezTo>
                <a:lnTo>
                  <a:pt x="3756550" y="5379122"/>
                </a:lnTo>
                <a:lnTo>
                  <a:pt x="3768444" y="5301188"/>
                </a:lnTo>
                <a:cubicBezTo>
                  <a:pt x="3845714" y="4923575"/>
                  <a:pt x="4179826" y="4639520"/>
                  <a:pt x="4580283" y="4639520"/>
                </a:cubicBezTo>
                <a:cubicBezTo>
                  <a:pt x="4751907" y="4639520"/>
                  <a:pt x="4911346" y="4691694"/>
                  <a:pt x="5043603" y="4781045"/>
                </a:cubicBezTo>
                <a:lnTo>
                  <a:pt x="5111372" y="4836959"/>
                </a:lnTo>
                <a:lnTo>
                  <a:pt x="5124731" y="4826970"/>
                </a:lnTo>
                <a:cubicBezTo>
                  <a:pt x="5671840" y="4375455"/>
                  <a:pt x="6020566" y="3692148"/>
                  <a:pt x="6020566" y="2927391"/>
                </a:cubicBezTo>
                <a:cubicBezTo>
                  <a:pt x="6020566" y="1567823"/>
                  <a:pt x="4918420" y="465676"/>
                  <a:pt x="3558852" y="465676"/>
                </a:cubicBezTo>
                <a:close/>
                <a:moveTo>
                  <a:pt x="3550471" y="0"/>
                </a:moveTo>
                <a:cubicBezTo>
                  <a:pt x="5167224" y="0"/>
                  <a:pt x="6477862" y="1310637"/>
                  <a:pt x="6477862" y="2927391"/>
                </a:cubicBezTo>
                <a:cubicBezTo>
                  <a:pt x="6477862" y="3836815"/>
                  <a:pt x="6063168" y="4649382"/>
                  <a:pt x="5412563" y="5186308"/>
                </a:cubicBezTo>
                <a:lnTo>
                  <a:pt x="5370292" y="5217918"/>
                </a:lnTo>
                <a:lnTo>
                  <a:pt x="5371702" y="5221772"/>
                </a:lnTo>
                <a:cubicBezTo>
                  <a:pt x="5395915" y="5299617"/>
                  <a:pt x="5408958" y="5382383"/>
                  <a:pt x="5408958" y="5468195"/>
                </a:cubicBezTo>
                <a:cubicBezTo>
                  <a:pt x="5408958" y="5925860"/>
                  <a:pt x="5037948" y="6296870"/>
                  <a:pt x="4580283" y="6296870"/>
                </a:cubicBezTo>
                <a:cubicBezTo>
                  <a:pt x="4294242" y="6296870"/>
                  <a:pt x="4042051" y="6151944"/>
                  <a:pt x="3893133" y="5931515"/>
                </a:cubicBezTo>
                <a:lnTo>
                  <a:pt x="3843537" y="5840143"/>
                </a:lnTo>
                <a:lnTo>
                  <a:pt x="3701114" y="5850973"/>
                </a:lnTo>
                <a:cubicBezTo>
                  <a:pt x="3651219" y="5853502"/>
                  <a:pt x="3600995" y="5854782"/>
                  <a:pt x="3550471" y="5854782"/>
                </a:cubicBezTo>
                <a:cubicBezTo>
                  <a:pt x="2135812" y="5854782"/>
                  <a:pt x="955522" y="4851325"/>
                  <a:pt x="682554" y="3517362"/>
                </a:cubicBezTo>
                <a:lnTo>
                  <a:pt x="669422" y="3431314"/>
                </a:lnTo>
                <a:lnTo>
                  <a:pt x="661668" y="3430131"/>
                </a:lnTo>
                <a:cubicBezTo>
                  <a:pt x="284054" y="3352860"/>
                  <a:pt x="0" y="3018749"/>
                  <a:pt x="0" y="2618292"/>
                </a:cubicBezTo>
                <a:cubicBezTo>
                  <a:pt x="0" y="2160627"/>
                  <a:pt x="371010" y="1789617"/>
                  <a:pt x="828675" y="1789617"/>
                </a:cubicBezTo>
                <a:lnTo>
                  <a:pt x="852075" y="1790798"/>
                </a:lnTo>
                <a:lnTo>
                  <a:pt x="853129" y="1787918"/>
                </a:lnTo>
                <a:cubicBezTo>
                  <a:pt x="1297531" y="737234"/>
                  <a:pt x="2337906" y="0"/>
                  <a:pt x="3550471" y="0"/>
                </a:cubicBezTo>
                <a:close/>
              </a:path>
            </a:pathLst>
          </a:custGeom>
          <a:solidFill>
            <a:srgbClr val="0070C0">
              <a:alpha val="6745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181" name="Google Shape;181;p41"/>
          <p:cNvGrpSpPr/>
          <p:nvPr/>
        </p:nvGrpSpPr>
        <p:grpSpPr>
          <a:xfrm>
            <a:off x="6446578" y="2122443"/>
            <a:ext cx="2546269" cy="2890480"/>
            <a:chOff x="57" y="0"/>
            <a:chExt cx="4116" cy="4662"/>
          </a:xfrm>
        </p:grpSpPr>
        <p:sp>
          <p:nvSpPr>
            <p:cNvPr id="182" name="Google Shape;182;p41"/>
            <p:cNvSpPr/>
            <p:nvPr/>
          </p:nvSpPr>
          <p:spPr>
            <a:xfrm>
              <a:off x="2409" y="647"/>
              <a:ext cx="905" cy="1458"/>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3" name="Google Shape;183;p41"/>
            <p:cNvSpPr/>
            <p:nvPr/>
          </p:nvSpPr>
          <p:spPr>
            <a:xfrm>
              <a:off x="2188" y="760"/>
              <a:ext cx="1312" cy="1825"/>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4" name="Google Shape;184;p41"/>
            <p:cNvSpPr/>
            <p:nvPr/>
          </p:nvSpPr>
          <p:spPr>
            <a:xfrm>
              <a:off x="2003" y="1275"/>
              <a:ext cx="794" cy="636"/>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5" name="Google Shape;185;p41"/>
            <p:cNvSpPr/>
            <p:nvPr/>
          </p:nvSpPr>
          <p:spPr>
            <a:xfrm>
              <a:off x="949" y="0"/>
              <a:ext cx="2434" cy="1817"/>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6" name="Google Shape;186;p41"/>
            <p:cNvSpPr/>
            <p:nvPr/>
          </p:nvSpPr>
          <p:spPr>
            <a:xfrm>
              <a:off x="1489" y="817"/>
              <a:ext cx="905" cy="620"/>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7" name="Google Shape;187;p41"/>
            <p:cNvSpPr/>
            <p:nvPr/>
          </p:nvSpPr>
          <p:spPr>
            <a:xfrm>
              <a:off x="1381" y="2796"/>
              <a:ext cx="1038" cy="1160"/>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 name="Google Shape;188;p41"/>
            <p:cNvSpPr/>
            <p:nvPr/>
          </p:nvSpPr>
          <p:spPr>
            <a:xfrm>
              <a:off x="58" y="2260"/>
              <a:ext cx="1581" cy="1679"/>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9" name="Google Shape;189;p41"/>
            <p:cNvSpPr/>
            <p:nvPr/>
          </p:nvSpPr>
          <p:spPr>
            <a:xfrm>
              <a:off x="57" y="1424"/>
              <a:ext cx="1651" cy="1655"/>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0" name="Google Shape;190;p41"/>
            <p:cNvSpPr/>
            <p:nvPr/>
          </p:nvSpPr>
          <p:spPr>
            <a:xfrm>
              <a:off x="1039" y="2872"/>
              <a:ext cx="543" cy="663"/>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1" name="Google Shape;191;p41"/>
            <p:cNvSpPr/>
            <p:nvPr/>
          </p:nvSpPr>
          <p:spPr>
            <a:xfrm>
              <a:off x="425" y="3134"/>
              <a:ext cx="1631" cy="1528"/>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2" name="Google Shape;192;p41"/>
            <p:cNvSpPr/>
            <p:nvPr/>
          </p:nvSpPr>
          <p:spPr>
            <a:xfrm>
              <a:off x="2542" y="1010"/>
              <a:ext cx="1631" cy="1532"/>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93" name="Google Shape;193;p41"/>
          <p:cNvGrpSpPr/>
          <p:nvPr/>
        </p:nvGrpSpPr>
        <p:grpSpPr>
          <a:xfrm>
            <a:off x="369720" y="490036"/>
            <a:ext cx="2943101" cy="2890511"/>
            <a:chOff x="90488" y="0"/>
            <a:chExt cx="9069649" cy="8891145"/>
          </a:xfrm>
        </p:grpSpPr>
        <p:sp>
          <p:nvSpPr>
            <p:cNvPr id="194" name="Google Shape;194;p41"/>
            <p:cNvSpPr/>
            <p:nvPr/>
          </p:nvSpPr>
          <p:spPr>
            <a:xfrm>
              <a:off x="4575148" y="1233663"/>
              <a:ext cx="1723695" cy="2781937"/>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5" name="Google Shape;195;p41"/>
            <p:cNvSpPr/>
            <p:nvPr/>
          </p:nvSpPr>
          <p:spPr>
            <a:xfrm>
              <a:off x="4153758" y="1449125"/>
              <a:ext cx="2503554" cy="3475992"/>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6" name="Google Shape;196;p41"/>
            <p:cNvSpPr/>
            <p:nvPr/>
          </p:nvSpPr>
          <p:spPr>
            <a:xfrm>
              <a:off x="3801010" y="2431098"/>
              <a:ext cx="1513954" cy="1212690"/>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7" name="Google Shape;197;p41"/>
            <p:cNvSpPr/>
            <p:nvPr/>
          </p:nvSpPr>
          <p:spPr>
            <a:xfrm>
              <a:off x="1791303" y="0"/>
              <a:ext cx="4644825" cy="3466458"/>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 name="Google Shape;198;p41"/>
            <p:cNvSpPr/>
            <p:nvPr/>
          </p:nvSpPr>
          <p:spPr>
            <a:xfrm>
              <a:off x="2820944" y="1557809"/>
              <a:ext cx="1725603" cy="1182181"/>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9" name="Google Shape;199;p41"/>
            <p:cNvSpPr/>
            <p:nvPr/>
          </p:nvSpPr>
          <p:spPr>
            <a:xfrm>
              <a:off x="4713000" y="3262438"/>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 name="Google Shape;200;p41"/>
            <p:cNvSpPr/>
            <p:nvPr/>
          </p:nvSpPr>
          <p:spPr>
            <a:xfrm>
              <a:off x="92395" y="4309240"/>
              <a:ext cx="3012653" cy="3203328"/>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1" name="Google Shape;201;p41"/>
            <p:cNvSpPr/>
            <p:nvPr/>
          </p:nvSpPr>
          <p:spPr>
            <a:xfrm>
              <a:off x="90488" y="2715202"/>
              <a:ext cx="3149940" cy="3157566"/>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2" name="Google Shape;202;p41"/>
            <p:cNvSpPr/>
            <p:nvPr/>
          </p:nvSpPr>
          <p:spPr>
            <a:xfrm>
              <a:off x="1962910" y="5476167"/>
              <a:ext cx="1035362" cy="1264172"/>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3" name="Google Shape;203;p41"/>
            <p:cNvSpPr/>
            <p:nvPr/>
          </p:nvSpPr>
          <p:spPr>
            <a:xfrm>
              <a:off x="792170" y="5975733"/>
              <a:ext cx="3111805" cy="2915412"/>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4" name="Google Shape;204;p41"/>
            <p:cNvSpPr/>
            <p:nvPr/>
          </p:nvSpPr>
          <p:spPr>
            <a:xfrm>
              <a:off x="6048332" y="98197"/>
              <a:ext cx="3111805" cy="2919223"/>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5" name="Google Shape;205;p41"/>
            <p:cNvSpPr/>
            <p:nvPr/>
          </p:nvSpPr>
          <p:spPr>
            <a:xfrm>
              <a:off x="878420" y="739817"/>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rgbClr val="00DBFF">
                <a:alpha val="2917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06" name="Google Shape;206;p41"/>
          <p:cNvSpPr txBox="1"/>
          <p:nvPr/>
        </p:nvSpPr>
        <p:spPr>
          <a:xfrm>
            <a:off x="5331300" y="355525"/>
            <a:ext cx="3812700" cy="992700"/>
          </a:xfrm>
          <a:prstGeom prst="rect">
            <a:avLst/>
          </a:prstGeom>
          <a:noFill/>
          <a:ln>
            <a:noFill/>
          </a:ln>
          <a:effectLst>
            <a:outerShdw blurRad="50800" rotWithShape="0" algn="tl" dir="2700000" dist="38100">
              <a:srgbClr val="000000">
                <a:alpha val="4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3000">
                <a:solidFill>
                  <a:schemeClr val="lt1"/>
                </a:solidFill>
                <a:latin typeface="Poppins Black"/>
                <a:ea typeface="Poppins Black"/>
                <a:cs typeface="Poppins Black"/>
                <a:sym typeface="Poppins Black"/>
              </a:rPr>
              <a:t>TEACHING WITH </a:t>
            </a:r>
            <a:r>
              <a:rPr lang="en" sz="3000">
                <a:solidFill>
                  <a:schemeClr val="lt1"/>
                </a:solidFill>
                <a:latin typeface="Poppins Black"/>
                <a:ea typeface="Poppins Black"/>
                <a:cs typeface="Poppins Black"/>
                <a:sym typeface="Poppins Black"/>
              </a:rPr>
              <a:t>CHATGPT </a:t>
            </a:r>
            <a:endParaRPr sz="3000">
              <a:solidFill>
                <a:schemeClr val="lt1"/>
              </a:solidFill>
              <a:latin typeface="Poppins Black"/>
              <a:ea typeface="Poppins Black"/>
              <a:cs typeface="Poppins Black"/>
              <a:sym typeface="Poppins Black"/>
            </a:endParaRPr>
          </a:p>
        </p:txBody>
      </p:sp>
      <p:sp>
        <p:nvSpPr>
          <p:cNvPr id="207" name="Google Shape;207;p41"/>
          <p:cNvSpPr/>
          <p:nvPr/>
        </p:nvSpPr>
        <p:spPr>
          <a:xfrm>
            <a:off x="5893206" y="2191306"/>
            <a:ext cx="2981100" cy="315000"/>
          </a:xfrm>
          <a:prstGeom prst="roundRect">
            <a:avLst>
              <a:gd fmla="val 16667" name="adj"/>
            </a:avLst>
          </a:prstGeom>
          <a:solidFill>
            <a:schemeClr val="accent2">
              <a:alpha val="4784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200">
                <a:solidFill>
                  <a:schemeClr val="lt1"/>
                </a:solidFill>
              </a:rPr>
              <a:t>4th APR </a:t>
            </a:r>
            <a:r>
              <a:rPr b="1" lang="en" sz="1200">
                <a:solidFill>
                  <a:schemeClr val="lt1"/>
                </a:solidFill>
              </a:rPr>
              <a:t>2023</a:t>
            </a:r>
            <a:endParaRPr b="1" sz="1200">
              <a:solidFill>
                <a:schemeClr val="lt1"/>
              </a:solidFill>
            </a:endParaRPr>
          </a:p>
        </p:txBody>
      </p:sp>
      <p:sp>
        <p:nvSpPr>
          <p:cNvPr id="208" name="Google Shape;208;p41"/>
          <p:cNvSpPr txBox="1"/>
          <p:nvPr/>
        </p:nvSpPr>
        <p:spPr>
          <a:xfrm>
            <a:off x="5946575" y="1413600"/>
            <a:ext cx="2874300" cy="746400"/>
          </a:xfrm>
          <a:prstGeom prst="rect">
            <a:avLst/>
          </a:prstGeom>
          <a:solidFill>
            <a:srgbClr val="0070C0">
              <a:alpha val="67450"/>
            </a:srgbClr>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spAutoFit/>
          </a:bodyPr>
          <a:lstStyle/>
          <a:p>
            <a:pPr indent="0" lvl="0" marL="0" marR="0" rtl="0" algn="ctr">
              <a:spcBef>
                <a:spcPts val="0"/>
              </a:spcBef>
              <a:spcAft>
                <a:spcPts val="0"/>
              </a:spcAft>
              <a:buNone/>
            </a:pPr>
            <a:r>
              <a:rPr lang="en" sz="2200">
                <a:solidFill>
                  <a:schemeClr val="lt1"/>
                </a:solidFill>
                <a:latin typeface="Poppins SemiBold"/>
                <a:ea typeface="Poppins SemiBold"/>
                <a:cs typeface="Poppins SemiBold"/>
                <a:sym typeface="Poppins SemiBold"/>
              </a:rPr>
              <a:t>Practical Tips and Strategies</a:t>
            </a:r>
            <a:endParaRPr sz="2200">
              <a:solidFill>
                <a:schemeClr val="lt1"/>
              </a:solidFill>
              <a:latin typeface="Poppins SemiBold"/>
              <a:ea typeface="Poppins SemiBold"/>
              <a:cs typeface="Poppins SemiBold"/>
              <a:sym typeface="Poppins SemiBold"/>
            </a:endParaRPr>
          </a:p>
        </p:txBody>
      </p:sp>
      <p:pic>
        <p:nvPicPr>
          <p:cNvPr id="209" name="Google Shape;209;p41"/>
          <p:cNvPicPr preferRelativeResize="0"/>
          <p:nvPr/>
        </p:nvPicPr>
        <p:blipFill>
          <a:blip r:embed="rId4">
            <a:alphaModFix/>
          </a:blip>
          <a:stretch>
            <a:fillRect/>
          </a:stretch>
        </p:blipFill>
        <p:spPr>
          <a:xfrm>
            <a:off x="4978434" y="1061531"/>
            <a:ext cx="821531" cy="828675"/>
          </a:xfrm>
          <a:prstGeom prst="rect">
            <a:avLst/>
          </a:prstGeom>
          <a:noFill/>
          <a:ln>
            <a:noFill/>
          </a:ln>
        </p:spPr>
      </p:pic>
      <p:pic>
        <p:nvPicPr>
          <p:cNvPr id="210" name="Google Shape;210;p41"/>
          <p:cNvPicPr preferRelativeResize="0"/>
          <p:nvPr/>
        </p:nvPicPr>
        <p:blipFill>
          <a:blip r:embed="rId5">
            <a:alphaModFix/>
          </a:blip>
          <a:stretch>
            <a:fillRect/>
          </a:stretch>
        </p:blipFill>
        <p:spPr>
          <a:xfrm>
            <a:off x="99645" y="94394"/>
            <a:ext cx="1127725" cy="517387"/>
          </a:xfrm>
          <a:prstGeom prst="rect">
            <a:avLst/>
          </a:prstGeom>
          <a:noFill/>
          <a:ln>
            <a:noFill/>
          </a:ln>
        </p:spPr>
      </p:pic>
      <p:pic>
        <p:nvPicPr>
          <p:cNvPr id="211" name="Google Shape;211;p41"/>
          <p:cNvPicPr preferRelativeResize="0"/>
          <p:nvPr/>
        </p:nvPicPr>
        <p:blipFill>
          <a:blip r:embed="rId6">
            <a:alphaModFix/>
          </a:blip>
          <a:stretch>
            <a:fillRect/>
          </a:stretch>
        </p:blipFill>
        <p:spPr>
          <a:xfrm>
            <a:off x="4163007" y="4425357"/>
            <a:ext cx="4830582" cy="570544"/>
          </a:xfrm>
          <a:prstGeom prst="rect">
            <a:avLst/>
          </a:prstGeom>
          <a:noFill/>
          <a:ln>
            <a:noFill/>
          </a:ln>
        </p:spPr>
      </p:pic>
      <p:sp>
        <p:nvSpPr>
          <p:cNvPr id="212" name="Google Shape;212;p41"/>
          <p:cNvSpPr txBox="1"/>
          <p:nvPr/>
        </p:nvSpPr>
        <p:spPr>
          <a:xfrm>
            <a:off x="140981" y="4749244"/>
            <a:ext cx="1563900" cy="277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rPr>
              <a:t>www.upm.edu.my</a:t>
            </a:r>
            <a:endParaRPr sz="900">
              <a:solidFill>
                <a:schemeClr val="lt1"/>
              </a:solidFill>
            </a:endParaRPr>
          </a:p>
        </p:txBody>
      </p:sp>
      <p:sp>
        <p:nvSpPr>
          <p:cNvPr id="213" name="Google Shape;213;p41"/>
          <p:cNvSpPr txBox="1"/>
          <p:nvPr/>
        </p:nvSpPr>
        <p:spPr>
          <a:xfrm>
            <a:off x="3900100" y="2408650"/>
            <a:ext cx="5028000" cy="1600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b="1" lang="en" sz="1500">
                <a:solidFill>
                  <a:schemeClr val="lt1"/>
                </a:solidFill>
              </a:rPr>
              <a:t>Assoc. Prof. Ts. Dr. Nurfadhlina Mohd Sharef</a:t>
            </a:r>
            <a:endParaRPr b="1" sz="1500">
              <a:solidFill>
                <a:schemeClr val="lt1"/>
              </a:solidFill>
            </a:endParaRPr>
          </a:p>
          <a:p>
            <a:pPr indent="0" lvl="0" marL="0" rtl="0" algn="r">
              <a:spcBef>
                <a:spcPts val="0"/>
              </a:spcBef>
              <a:spcAft>
                <a:spcPts val="0"/>
              </a:spcAft>
              <a:buClr>
                <a:schemeClr val="dk1"/>
              </a:buClr>
              <a:buSzPts val="1100"/>
              <a:buFont typeface="Arial"/>
              <a:buNone/>
            </a:pPr>
            <a:r>
              <a:t/>
            </a:r>
            <a:endParaRPr sz="1100">
              <a:solidFill>
                <a:schemeClr val="lt1"/>
              </a:solidFill>
            </a:endParaRPr>
          </a:p>
          <a:p>
            <a:pPr indent="0" lvl="0" marL="457200" rtl="0" algn="r">
              <a:spcBef>
                <a:spcPts val="0"/>
              </a:spcBef>
              <a:spcAft>
                <a:spcPts val="0"/>
              </a:spcAft>
              <a:buNone/>
            </a:pPr>
            <a:r>
              <a:rPr lang="en" sz="1100">
                <a:solidFill>
                  <a:schemeClr val="lt1"/>
                </a:solidFill>
              </a:rPr>
              <a:t>Centre for Academic Development and Leadership Excellence (CADe-Lead), </a:t>
            </a:r>
            <a:endParaRPr sz="1100">
              <a:solidFill>
                <a:schemeClr val="lt1"/>
              </a:solidFill>
            </a:endParaRPr>
          </a:p>
          <a:p>
            <a:pPr indent="0" lvl="0" marL="457200" rtl="0" algn="r">
              <a:spcBef>
                <a:spcPts val="0"/>
              </a:spcBef>
              <a:spcAft>
                <a:spcPts val="0"/>
              </a:spcAft>
              <a:buNone/>
            </a:pPr>
            <a:r>
              <a:rPr lang="en" sz="1100">
                <a:solidFill>
                  <a:schemeClr val="lt1"/>
                </a:solidFill>
              </a:rPr>
              <a:t>Universiti Putra Malaysia</a:t>
            </a:r>
            <a:endParaRPr sz="1100">
              <a:solidFill>
                <a:schemeClr val="lt1"/>
              </a:solidFill>
            </a:endParaRPr>
          </a:p>
          <a:p>
            <a:pPr indent="0" lvl="0" marL="457200" rtl="0" algn="r">
              <a:spcBef>
                <a:spcPts val="0"/>
              </a:spcBef>
              <a:spcAft>
                <a:spcPts val="0"/>
              </a:spcAft>
              <a:buNone/>
            </a:pPr>
            <a:r>
              <a:t/>
            </a:r>
            <a:endParaRPr sz="1100">
              <a:solidFill>
                <a:schemeClr val="lt1"/>
              </a:solidFill>
            </a:endParaRPr>
          </a:p>
          <a:p>
            <a:pPr indent="0" lvl="0" marL="0" rtl="0" algn="r">
              <a:spcBef>
                <a:spcPts val="0"/>
              </a:spcBef>
              <a:spcAft>
                <a:spcPts val="0"/>
              </a:spcAft>
              <a:buClr>
                <a:schemeClr val="dk1"/>
              </a:buClr>
              <a:buSzPts val="1100"/>
              <a:buFont typeface="Arial"/>
              <a:buNone/>
            </a:pPr>
            <a:r>
              <a:rPr lang="en" sz="1100" u="sng">
                <a:solidFill>
                  <a:schemeClr val="lt1"/>
                </a:solidFill>
                <a:hlinkClick r:id="rId7">
                  <a:extLst>
                    <a:ext uri="{A12FA001-AC4F-418D-AE19-62706E023703}">
                      <ahyp:hlinkClr val="tx"/>
                    </a:ext>
                  </a:extLst>
                </a:hlinkClick>
              </a:rPr>
              <a:t>nurfadhlina@upm.edu.my</a:t>
            </a:r>
            <a:r>
              <a:rPr lang="en" sz="1100">
                <a:solidFill>
                  <a:schemeClr val="lt1"/>
                </a:solidFill>
              </a:rPr>
              <a:t> </a:t>
            </a:r>
            <a:endParaRPr sz="1100">
              <a:solidFill>
                <a:schemeClr val="lt1"/>
              </a:solidFill>
            </a:endParaRPr>
          </a:p>
          <a:p>
            <a:pPr indent="0" lvl="0" marL="0" rtl="0" algn="l">
              <a:spcBef>
                <a:spcPts val="0"/>
              </a:spcBef>
              <a:spcAft>
                <a:spcPts val="0"/>
              </a:spcAft>
              <a:buNone/>
            </a:pPr>
            <a:r>
              <a:t/>
            </a:r>
            <a:endParaRPr sz="11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6" name="Google Shape;336;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7" name="Google Shape;337;p50"/>
          <p:cNvPicPr preferRelativeResize="0"/>
          <p:nvPr/>
        </p:nvPicPr>
        <p:blipFill>
          <a:blip r:embed="rId3">
            <a:alphaModFix/>
          </a:blip>
          <a:stretch>
            <a:fillRect/>
          </a:stretch>
        </p:blipFill>
        <p:spPr>
          <a:xfrm>
            <a:off x="2128181" y="0"/>
            <a:ext cx="4887638" cy="5143501"/>
          </a:xfrm>
          <a:prstGeom prst="rect">
            <a:avLst/>
          </a:prstGeom>
          <a:noFill/>
          <a:ln>
            <a:noFill/>
          </a:ln>
        </p:spPr>
      </p:pic>
      <p:pic>
        <p:nvPicPr>
          <p:cNvPr id="338" name="Google Shape;338;p50"/>
          <p:cNvPicPr preferRelativeResize="0"/>
          <p:nvPr/>
        </p:nvPicPr>
        <p:blipFill>
          <a:blip r:embed="rId4">
            <a:alphaModFix/>
          </a:blip>
          <a:stretch>
            <a:fillRect/>
          </a:stretch>
        </p:blipFill>
        <p:spPr>
          <a:xfrm>
            <a:off x="311695" y="188125"/>
            <a:ext cx="1849425" cy="89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1"/>
          <p:cNvPicPr preferRelativeResize="0"/>
          <p:nvPr/>
        </p:nvPicPr>
        <p:blipFill>
          <a:blip r:embed="rId3">
            <a:alphaModFix/>
          </a:blip>
          <a:stretch>
            <a:fillRect/>
          </a:stretch>
        </p:blipFill>
        <p:spPr>
          <a:xfrm>
            <a:off x="256225" y="1482675"/>
            <a:ext cx="5510701" cy="1631550"/>
          </a:xfrm>
          <a:prstGeom prst="rect">
            <a:avLst/>
          </a:prstGeom>
          <a:noFill/>
          <a:ln>
            <a:noFill/>
          </a:ln>
        </p:spPr>
      </p:pic>
      <p:pic>
        <p:nvPicPr>
          <p:cNvPr id="344" name="Google Shape;344;p51"/>
          <p:cNvPicPr preferRelativeResize="0"/>
          <p:nvPr/>
        </p:nvPicPr>
        <p:blipFill>
          <a:blip r:embed="rId4">
            <a:alphaModFix/>
          </a:blip>
          <a:stretch>
            <a:fillRect/>
          </a:stretch>
        </p:blipFill>
        <p:spPr>
          <a:xfrm>
            <a:off x="6063625" y="76200"/>
            <a:ext cx="2915505"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latin typeface="Poppins Black"/>
                <a:ea typeface="Poppins Black"/>
                <a:cs typeface="Poppins Black"/>
                <a:sym typeface="Poppins Black"/>
              </a:rPr>
              <a:t>AI is not new to us</a:t>
            </a:r>
            <a:endParaRPr sz="2820">
              <a:latin typeface="Poppins Black"/>
              <a:ea typeface="Poppins Black"/>
              <a:cs typeface="Poppins Black"/>
              <a:sym typeface="Poppins Black"/>
            </a:endParaRPr>
          </a:p>
          <a:p>
            <a:pPr indent="0" lvl="0" marL="0" rtl="0" algn="l">
              <a:spcBef>
                <a:spcPts val="0"/>
              </a:spcBef>
              <a:spcAft>
                <a:spcPts val="0"/>
              </a:spcAft>
              <a:buSzPts val="990"/>
              <a:buNone/>
            </a:pPr>
            <a:r>
              <a:rPr lang="en" sz="2820">
                <a:latin typeface="Poppins"/>
                <a:ea typeface="Poppins"/>
                <a:cs typeface="Poppins"/>
                <a:sym typeface="Poppins"/>
              </a:rPr>
              <a:t>Eg </a:t>
            </a:r>
            <a:r>
              <a:rPr lang="en" sz="2820">
                <a:latin typeface="Poppins"/>
                <a:ea typeface="Poppins"/>
                <a:cs typeface="Poppins"/>
                <a:sym typeface="Poppins"/>
              </a:rPr>
              <a:t>Face filter on TikTok</a:t>
            </a:r>
            <a:endParaRPr sz="2820">
              <a:latin typeface="Poppins"/>
              <a:ea typeface="Poppins"/>
              <a:cs typeface="Poppins"/>
              <a:sym typeface="Poppins"/>
            </a:endParaRPr>
          </a:p>
        </p:txBody>
      </p:sp>
      <p:pic>
        <p:nvPicPr>
          <p:cNvPr id="350" name="Google Shape;350;p52"/>
          <p:cNvPicPr preferRelativeResize="0"/>
          <p:nvPr/>
        </p:nvPicPr>
        <p:blipFill>
          <a:blip r:embed="rId3">
            <a:alphaModFix/>
          </a:blip>
          <a:stretch>
            <a:fillRect/>
          </a:stretch>
        </p:blipFill>
        <p:spPr>
          <a:xfrm>
            <a:off x="371825" y="1659950"/>
            <a:ext cx="4040575" cy="2585200"/>
          </a:xfrm>
          <a:prstGeom prst="rect">
            <a:avLst/>
          </a:prstGeom>
          <a:noFill/>
          <a:ln>
            <a:noFill/>
          </a:ln>
        </p:spPr>
      </p:pic>
      <p:pic>
        <p:nvPicPr>
          <p:cNvPr id="351" name="Google Shape;351;p52"/>
          <p:cNvPicPr preferRelativeResize="0"/>
          <p:nvPr/>
        </p:nvPicPr>
        <p:blipFill>
          <a:blip r:embed="rId4">
            <a:alphaModFix/>
          </a:blip>
          <a:stretch>
            <a:fillRect/>
          </a:stretch>
        </p:blipFill>
        <p:spPr>
          <a:xfrm>
            <a:off x="5576313" y="2479325"/>
            <a:ext cx="1662475" cy="2430375"/>
          </a:xfrm>
          <a:prstGeom prst="rect">
            <a:avLst/>
          </a:prstGeom>
          <a:noFill/>
          <a:ln>
            <a:noFill/>
          </a:ln>
        </p:spPr>
      </p:pic>
      <p:pic>
        <p:nvPicPr>
          <p:cNvPr id="352" name="Google Shape;352;p52"/>
          <p:cNvPicPr preferRelativeResize="0"/>
          <p:nvPr/>
        </p:nvPicPr>
        <p:blipFill>
          <a:blip r:embed="rId5">
            <a:alphaModFix/>
          </a:blip>
          <a:stretch>
            <a:fillRect/>
          </a:stretch>
        </p:blipFill>
        <p:spPr>
          <a:xfrm>
            <a:off x="4604575" y="154800"/>
            <a:ext cx="3131150" cy="2233350"/>
          </a:xfrm>
          <a:prstGeom prst="rect">
            <a:avLst/>
          </a:prstGeom>
          <a:noFill/>
          <a:ln>
            <a:noFill/>
          </a:ln>
        </p:spPr>
      </p:pic>
      <p:sp>
        <p:nvSpPr>
          <p:cNvPr id="353" name="Google Shape;353;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54" name="Google Shape;354;p52"/>
          <p:cNvGrpSpPr/>
          <p:nvPr/>
        </p:nvGrpSpPr>
        <p:grpSpPr>
          <a:xfrm rot="5400000">
            <a:off x="5811414" y="1804013"/>
            <a:ext cx="5143203" cy="1535076"/>
            <a:chOff x="961825" y="1874825"/>
            <a:chExt cx="1540250" cy="304500"/>
          </a:xfrm>
        </p:grpSpPr>
        <p:sp>
          <p:nvSpPr>
            <p:cNvPr id="355" name="Google Shape;355;p52"/>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356" name="Google Shape;356;p52"/>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357" name="Google Shape;357;p52"/>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358" name="Google Shape;358;p52"/>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2"/>
          <p:cNvSpPr txBox="1"/>
          <p:nvPr/>
        </p:nvSpPr>
        <p:spPr>
          <a:xfrm>
            <a:off x="1499925" y="4864625"/>
            <a:ext cx="5418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360" name="Google Shape;360;p52"/>
          <p:cNvPicPr preferRelativeResize="0"/>
          <p:nvPr/>
        </p:nvPicPr>
        <p:blipFill>
          <a:blip r:embed="rId6">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3"/>
          <p:cNvSpPr txBox="1"/>
          <p:nvPr>
            <p:ph idx="4294967295" type="body"/>
          </p:nvPr>
        </p:nvSpPr>
        <p:spPr>
          <a:xfrm>
            <a:off x="311700" y="89175"/>
            <a:ext cx="4748700" cy="4963200"/>
          </a:xfrm>
          <a:prstGeom prst="rect">
            <a:avLst/>
          </a:prstGeom>
          <a:solidFill>
            <a:srgbClr val="B45F06"/>
          </a:solidFill>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sz="1400">
                <a:solidFill>
                  <a:schemeClr val="lt1"/>
                </a:solidFill>
              </a:rPr>
              <a:t>The top 20 positions that GPT-4 may replace in the future:</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Data entry clerk</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Customer service representative</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Proofreader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Paralegal</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Bookkeeper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Translator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Copywriter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Market research analyst</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Social media manager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Appointment scheduler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Telemarketer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Virtual assistant</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Transcriptionist</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News reporter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Travel agent</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Tutor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Technical support analyst</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Email marketer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Content moderator</a:t>
            </a:r>
            <a:endParaRPr sz="1400">
              <a:solidFill>
                <a:schemeClr val="lt1"/>
              </a:solidFill>
            </a:endParaRPr>
          </a:p>
          <a:p>
            <a:pPr indent="-317500" lvl="0" marL="876300" rtl="0" algn="l">
              <a:lnSpc>
                <a:spcPct val="95000"/>
              </a:lnSpc>
              <a:spcBef>
                <a:spcPts val="0"/>
              </a:spcBef>
              <a:spcAft>
                <a:spcPts val="0"/>
              </a:spcAft>
              <a:buClr>
                <a:schemeClr val="lt1"/>
              </a:buClr>
              <a:buSzPts val="1400"/>
              <a:buChar char="●"/>
            </a:pPr>
            <a:r>
              <a:rPr lang="en" sz="1400">
                <a:solidFill>
                  <a:schemeClr val="lt1"/>
                </a:solidFill>
              </a:rPr>
              <a:t>Recruiter</a:t>
            </a:r>
            <a:endParaRPr sz="1900">
              <a:solidFill>
                <a:schemeClr val="lt1"/>
              </a:solidFill>
            </a:endParaRPr>
          </a:p>
        </p:txBody>
      </p:sp>
      <p:sp>
        <p:nvSpPr>
          <p:cNvPr id="366" name="Google Shape;366;p53"/>
          <p:cNvSpPr txBox="1"/>
          <p:nvPr/>
        </p:nvSpPr>
        <p:spPr>
          <a:xfrm>
            <a:off x="5212800" y="201400"/>
            <a:ext cx="3902400" cy="401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3A3A3A"/>
                </a:solidFill>
                <a:highlight>
                  <a:srgbClr val="FFFFFF"/>
                </a:highlight>
              </a:rPr>
              <a:t>AI will also generate opportunities for people. Job profiles like automation engineer, robotics engineer, machine learning expert, deep learning trainer, etc., will rise.</a:t>
            </a:r>
            <a:endParaRPr sz="1700">
              <a:solidFill>
                <a:srgbClr val="3A3A3A"/>
              </a:solidFill>
              <a:highlight>
                <a:srgbClr val="FFFFFF"/>
              </a:highlight>
            </a:endParaRPr>
          </a:p>
          <a:p>
            <a:pPr indent="0" lvl="0" marL="0" rtl="0" algn="l">
              <a:lnSpc>
                <a:spcPct val="115000"/>
              </a:lnSpc>
              <a:spcBef>
                <a:spcPts val="1900"/>
              </a:spcBef>
              <a:spcAft>
                <a:spcPts val="0"/>
              </a:spcAft>
              <a:buNone/>
            </a:pPr>
            <a:r>
              <a:rPr lang="en" sz="1500">
                <a:solidFill>
                  <a:srgbClr val="3A3A3A"/>
                </a:solidFill>
                <a:highlight>
                  <a:srgbClr val="FFFFFF"/>
                </a:highlight>
              </a:rPr>
              <a:t>P</a:t>
            </a:r>
            <a:r>
              <a:rPr lang="en" sz="1500">
                <a:solidFill>
                  <a:srgbClr val="3A3A3A"/>
                </a:solidFill>
                <a:highlight>
                  <a:srgbClr val="FFFFFF"/>
                </a:highlight>
              </a:rPr>
              <a:t>ositive factors of AI replacing manual jobs include:</a:t>
            </a:r>
            <a:endParaRPr sz="1500">
              <a:solidFill>
                <a:srgbClr val="3A3A3A"/>
              </a:solidFill>
              <a:highlight>
                <a:srgbClr val="FFFFFF"/>
              </a:highlight>
            </a:endParaRPr>
          </a:p>
          <a:p>
            <a:pPr indent="-323850" lvl="0" marL="990600" rtl="0" algn="l">
              <a:lnSpc>
                <a:spcPct val="115000"/>
              </a:lnSpc>
              <a:spcBef>
                <a:spcPts val="1900"/>
              </a:spcBef>
              <a:spcAft>
                <a:spcPts val="0"/>
              </a:spcAft>
              <a:buClr>
                <a:srgbClr val="3A3A3A"/>
              </a:buClr>
              <a:buSzPts val="1500"/>
              <a:buChar char="●"/>
            </a:pPr>
            <a:r>
              <a:rPr lang="en" sz="1500">
                <a:solidFill>
                  <a:srgbClr val="3A3A3A"/>
                </a:solidFill>
                <a:highlight>
                  <a:srgbClr val="FFFFFF"/>
                </a:highlight>
              </a:rPr>
              <a:t>Reduction in human errors</a:t>
            </a:r>
            <a:endParaRPr sz="1500">
              <a:solidFill>
                <a:srgbClr val="3A3A3A"/>
              </a:solidFill>
              <a:highlight>
                <a:srgbClr val="FFFFFF"/>
              </a:highlight>
            </a:endParaRPr>
          </a:p>
          <a:p>
            <a:pPr indent="-323850" lvl="0" marL="990600" rtl="0" algn="l">
              <a:lnSpc>
                <a:spcPct val="115000"/>
              </a:lnSpc>
              <a:spcBef>
                <a:spcPts val="0"/>
              </a:spcBef>
              <a:spcAft>
                <a:spcPts val="0"/>
              </a:spcAft>
              <a:buClr>
                <a:srgbClr val="3A3A3A"/>
              </a:buClr>
              <a:buSzPts val="1500"/>
              <a:buChar char="●"/>
            </a:pPr>
            <a:r>
              <a:rPr lang="en" sz="1500">
                <a:solidFill>
                  <a:srgbClr val="3A3A3A"/>
                </a:solidFill>
                <a:highlight>
                  <a:srgbClr val="FFFFFF"/>
                </a:highlight>
              </a:rPr>
              <a:t>Faster task completion</a:t>
            </a:r>
            <a:endParaRPr sz="1500">
              <a:solidFill>
                <a:srgbClr val="3A3A3A"/>
              </a:solidFill>
              <a:highlight>
                <a:srgbClr val="FFFFFF"/>
              </a:highlight>
            </a:endParaRPr>
          </a:p>
          <a:p>
            <a:pPr indent="-323850" lvl="0" marL="990600" rtl="0" algn="l">
              <a:lnSpc>
                <a:spcPct val="115000"/>
              </a:lnSpc>
              <a:spcBef>
                <a:spcPts val="0"/>
              </a:spcBef>
              <a:spcAft>
                <a:spcPts val="0"/>
              </a:spcAft>
              <a:buClr>
                <a:srgbClr val="3A3A3A"/>
              </a:buClr>
              <a:buSzPts val="1500"/>
              <a:buChar char="●"/>
            </a:pPr>
            <a:r>
              <a:rPr lang="en" sz="1500">
                <a:solidFill>
                  <a:srgbClr val="3A3A3A"/>
                </a:solidFill>
                <a:highlight>
                  <a:srgbClr val="FFFFFF"/>
                </a:highlight>
              </a:rPr>
              <a:t>Automation saves people from doing tedious work</a:t>
            </a:r>
            <a:endParaRPr sz="1500">
              <a:solidFill>
                <a:srgbClr val="3A3A3A"/>
              </a:solidFill>
              <a:highlight>
                <a:srgbClr val="FFFFFF"/>
              </a:highlight>
            </a:endParaRPr>
          </a:p>
          <a:p>
            <a:pPr indent="-323850" lvl="0" marL="990600" rtl="0" algn="l">
              <a:lnSpc>
                <a:spcPct val="115000"/>
              </a:lnSpc>
              <a:spcBef>
                <a:spcPts val="0"/>
              </a:spcBef>
              <a:spcAft>
                <a:spcPts val="0"/>
              </a:spcAft>
              <a:buClr>
                <a:srgbClr val="3A3A3A"/>
              </a:buClr>
              <a:buSzPts val="1500"/>
              <a:buChar char="●"/>
            </a:pPr>
            <a:r>
              <a:rPr lang="en" sz="1500">
                <a:solidFill>
                  <a:srgbClr val="3A3A3A"/>
                </a:solidFill>
                <a:highlight>
                  <a:srgbClr val="FFFFFF"/>
                </a:highlight>
              </a:rPr>
              <a:t>Increases efficiency and productivity</a:t>
            </a:r>
            <a:endParaRPr sz="1500">
              <a:solidFill>
                <a:srgbClr val="3A3A3A"/>
              </a:solidFill>
              <a:highlight>
                <a:srgbClr val="FFFFFF"/>
              </a:highlight>
            </a:endParaRPr>
          </a:p>
          <a:p>
            <a:pPr indent="-323850" lvl="0" marL="990600" rtl="0" algn="l">
              <a:lnSpc>
                <a:spcPct val="115000"/>
              </a:lnSpc>
              <a:spcBef>
                <a:spcPts val="0"/>
              </a:spcBef>
              <a:spcAft>
                <a:spcPts val="0"/>
              </a:spcAft>
              <a:buClr>
                <a:srgbClr val="3A3A3A"/>
              </a:buClr>
              <a:buSzPts val="1500"/>
              <a:buChar char="●"/>
            </a:pPr>
            <a:r>
              <a:rPr lang="en" sz="1500">
                <a:solidFill>
                  <a:srgbClr val="3A3A3A"/>
                </a:solidFill>
                <a:highlight>
                  <a:srgbClr val="FFFFFF"/>
                </a:highlight>
              </a:rPr>
              <a:t>Reduces monetary expenses</a:t>
            </a:r>
            <a:endParaRPr sz="1500">
              <a:solidFill>
                <a:srgbClr val="3A3A3A"/>
              </a:solidFill>
              <a:highlight>
                <a:srgbClr val="FFFFFF"/>
              </a:highlight>
            </a:endParaRPr>
          </a:p>
        </p:txBody>
      </p:sp>
      <p:sp>
        <p:nvSpPr>
          <p:cNvPr id="367" name="Google Shape;367;p53"/>
          <p:cNvSpPr txBox="1"/>
          <p:nvPr/>
        </p:nvSpPr>
        <p:spPr>
          <a:xfrm>
            <a:off x="5279975" y="4467375"/>
            <a:ext cx="376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Src: </a:t>
            </a:r>
            <a:r>
              <a:rPr lang="en" sz="900" u="sng">
                <a:solidFill>
                  <a:schemeClr val="hlink"/>
                </a:solidFill>
                <a:hlinkClick r:id="rId3"/>
              </a:rPr>
              <a:t>https://www.mlyearning.org/jobs-are-in-danger-due-to-chatgpt-4/</a:t>
            </a:r>
            <a:r>
              <a:rPr lang="en" sz="900">
                <a:solidFill>
                  <a:schemeClr val="dk1"/>
                </a:solidFill>
              </a:rPr>
              <a:t> </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4"/>
          <p:cNvPicPr preferRelativeResize="0"/>
          <p:nvPr/>
        </p:nvPicPr>
        <p:blipFill>
          <a:blip r:embed="rId3">
            <a:alphaModFix/>
          </a:blip>
          <a:stretch>
            <a:fillRect/>
          </a:stretch>
        </p:blipFill>
        <p:spPr>
          <a:xfrm>
            <a:off x="353725" y="0"/>
            <a:ext cx="8436550" cy="4738475"/>
          </a:xfrm>
          <a:prstGeom prst="rect">
            <a:avLst/>
          </a:prstGeom>
          <a:noFill/>
          <a:ln>
            <a:noFill/>
          </a:ln>
        </p:spPr>
      </p:pic>
      <p:pic>
        <p:nvPicPr>
          <p:cNvPr id="373" name="Google Shape;373;p54"/>
          <p:cNvPicPr preferRelativeResize="0"/>
          <p:nvPr/>
        </p:nvPicPr>
        <p:blipFill>
          <a:blip r:embed="rId4">
            <a:alphaModFix/>
          </a:blip>
          <a:stretch>
            <a:fillRect/>
          </a:stretch>
        </p:blipFill>
        <p:spPr>
          <a:xfrm>
            <a:off x="8221925" y="4707541"/>
            <a:ext cx="738248" cy="338701"/>
          </a:xfrm>
          <a:prstGeom prst="rect">
            <a:avLst/>
          </a:prstGeom>
          <a:noFill/>
          <a:ln>
            <a:noFill/>
          </a:ln>
        </p:spPr>
      </p:pic>
      <p:sp>
        <p:nvSpPr>
          <p:cNvPr id="374" name="Google Shape;374;p54"/>
          <p:cNvSpPr txBox="1"/>
          <p:nvPr/>
        </p:nvSpPr>
        <p:spPr>
          <a:xfrm>
            <a:off x="686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5"/>
          <p:cNvPicPr preferRelativeResize="0"/>
          <p:nvPr/>
        </p:nvPicPr>
        <p:blipFill rotWithShape="1">
          <a:blip r:embed="rId3">
            <a:alphaModFix/>
          </a:blip>
          <a:srcRect b="0" l="0" r="0" t="0"/>
          <a:stretch/>
        </p:blipFill>
        <p:spPr>
          <a:xfrm>
            <a:off x="-944197" y="1528085"/>
            <a:ext cx="3234044" cy="3642476"/>
          </a:xfrm>
          <a:prstGeom prst="rect">
            <a:avLst/>
          </a:prstGeom>
          <a:noFill/>
          <a:ln>
            <a:noFill/>
          </a:ln>
        </p:spPr>
      </p:pic>
      <p:sp>
        <p:nvSpPr>
          <p:cNvPr id="380" name="Google Shape;380;p55"/>
          <p:cNvSpPr txBox="1"/>
          <p:nvPr/>
        </p:nvSpPr>
        <p:spPr>
          <a:xfrm>
            <a:off x="1054824" y="302813"/>
            <a:ext cx="6456300" cy="500100"/>
          </a:xfrm>
          <a:prstGeom prst="rect">
            <a:avLst/>
          </a:prstGeom>
          <a:noFill/>
          <a:ln>
            <a:noFill/>
          </a:ln>
        </p:spPr>
        <p:txBody>
          <a:bodyPr anchorCtr="0" anchor="ctr" bIns="34275" lIns="68575" spcFirstLastPara="1" rIns="68575" wrap="square" tIns="34275">
            <a:spAutoFit/>
          </a:bodyPr>
          <a:lstStyle/>
          <a:p>
            <a:pPr indent="0" lvl="0" marL="0" rtl="0" algn="l">
              <a:spcBef>
                <a:spcPts val="0"/>
              </a:spcBef>
              <a:spcAft>
                <a:spcPts val="0"/>
              </a:spcAft>
              <a:buSzPts val="1100"/>
              <a:buNone/>
            </a:pPr>
            <a:r>
              <a:rPr lang="en" sz="2800">
                <a:solidFill>
                  <a:schemeClr val="dk1"/>
                </a:solidFill>
                <a:latin typeface="Poppins Black"/>
                <a:ea typeface="Poppins Black"/>
                <a:cs typeface="Poppins Black"/>
                <a:sym typeface="Poppins Black"/>
              </a:rPr>
              <a:t>The fun is to join into the storm</a:t>
            </a:r>
            <a:endParaRPr sz="3600">
              <a:solidFill>
                <a:srgbClr val="595959"/>
              </a:solidFill>
              <a:latin typeface="Poppins Black"/>
              <a:ea typeface="Poppins Black"/>
              <a:cs typeface="Poppins Black"/>
              <a:sym typeface="Poppins Black"/>
            </a:endParaRPr>
          </a:p>
        </p:txBody>
      </p:sp>
      <p:pic>
        <p:nvPicPr>
          <p:cNvPr id="381" name="Google Shape;381;p55"/>
          <p:cNvPicPr preferRelativeResize="0"/>
          <p:nvPr/>
        </p:nvPicPr>
        <p:blipFill rotWithShape="1">
          <a:blip r:embed="rId4">
            <a:alphaModFix/>
          </a:blip>
          <a:srcRect b="661" l="0" r="0" t="670"/>
          <a:stretch/>
        </p:blipFill>
        <p:spPr>
          <a:xfrm>
            <a:off x="225129" y="153757"/>
            <a:ext cx="798221" cy="798220"/>
          </a:xfrm>
          <a:prstGeom prst="rect">
            <a:avLst/>
          </a:prstGeom>
          <a:noFill/>
          <a:ln>
            <a:noFill/>
          </a:ln>
        </p:spPr>
      </p:pic>
      <p:grpSp>
        <p:nvGrpSpPr>
          <p:cNvPr id="382" name="Google Shape;382;p55"/>
          <p:cNvGrpSpPr/>
          <p:nvPr/>
        </p:nvGrpSpPr>
        <p:grpSpPr>
          <a:xfrm rot="5400000">
            <a:off x="5797127" y="1804013"/>
            <a:ext cx="5143203" cy="1535076"/>
            <a:chOff x="961825" y="1874825"/>
            <a:chExt cx="1540250" cy="304500"/>
          </a:xfrm>
        </p:grpSpPr>
        <p:sp>
          <p:nvSpPr>
            <p:cNvPr id="383" name="Google Shape;383;p55"/>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384" name="Google Shape;384;p55"/>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385" name="Google Shape;385;p55"/>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386" name="Google Shape;386;p55"/>
          <p:cNvSpPr txBox="1"/>
          <p:nvPr>
            <p:ph idx="1" type="body"/>
          </p:nvPr>
        </p:nvSpPr>
        <p:spPr>
          <a:xfrm>
            <a:off x="2646300" y="1440125"/>
            <a:ext cx="4808100" cy="2621100"/>
          </a:xfrm>
          <a:prstGeom prst="rect">
            <a:avLst/>
          </a:prstGeom>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523"/>
              <a:buNone/>
            </a:pPr>
            <a:r>
              <a:rPr lang="en" sz="1700">
                <a:solidFill>
                  <a:schemeClr val="dk1"/>
                </a:solidFill>
                <a:latin typeface="Poppins Medium"/>
                <a:ea typeface="Poppins Medium"/>
                <a:cs typeface="Poppins Medium"/>
                <a:sym typeface="Poppins Medium"/>
              </a:rPr>
              <a:t>Warm-Up: Play With the Tool</a:t>
            </a:r>
            <a:endParaRPr sz="1700">
              <a:solidFill>
                <a:schemeClr val="dk1"/>
              </a:solidFill>
              <a:latin typeface="Poppins Medium"/>
              <a:ea typeface="Poppins Medium"/>
              <a:cs typeface="Poppins Medium"/>
              <a:sym typeface="Poppins Medium"/>
            </a:endParaRPr>
          </a:p>
          <a:p>
            <a:pPr indent="0" lvl="0" marL="0" rtl="0" algn="l">
              <a:lnSpc>
                <a:spcPct val="100000"/>
              </a:lnSpc>
              <a:spcBef>
                <a:spcPts val="0"/>
              </a:spcBef>
              <a:spcAft>
                <a:spcPts val="0"/>
              </a:spcAft>
              <a:buSzPts val="523"/>
              <a:buNone/>
            </a:pPr>
            <a:r>
              <a:t/>
            </a:r>
            <a:endParaRPr sz="1700">
              <a:solidFill>
                <a:schemeClr val="dk1"/>
              </a:solidFill>
              <a:latin typeface="Poppins Medium"/>
              <a:ea typeface="Poppins Medium"/>
              <a:cs typeface="Poppins Medium"/>
              <a:sym typeface="Poppins Medium"/>
            </a:endParaRPr>
          </a:p>
          <a:p>
            <a:pPr indent="-336550" lvl="0" marL="457200" rtl="0" algn="l">
              <a:lnSpc>
                <a:spcPct val="100000"/>
              </a:lnSpc>
              <a:spcBef>
                <a:spcPts val="0"/>
              </a:spcBef>
              <a:spcAft>
                <a:spcPts val="0"/>
              </a:spcAft>
              <a:buClr>
                <a:schemeClr val="dk1"/>
              </a:buClr>
              <a:buSzPts val="1700"/>
              <a:buFont typeface="Poppins Medium"/>
              <a:buAutoNum type="arabicPeriod"/>
            </a:pPr>
            <a:r>
              <a:rPr lang="en" sz="1700">
                <a:solidFill>
                  <a:schemeClr val="dk1"/>
                </a:solidFill>
                <a:latin typeface="Poppins Medium"/>
                <a:ea typeface="Poppins Medium"/>
                <a:cs typeface="Poppins Medium"/>
                <a:sym typeface="Poppins Medium"/>
              </a:rPr>
              <a:t>Go to </a:t>
            </a:r>
            <a:r>
              <a:rPr lang="en" sz="1700" u="sng">
                <a:solidFill>
                  <a:schemeClr val="hlink"/>
                </a:solidFill>
                <a:latin typeface="Poppins Medium"/>
                <a:ea typeface="Poppins Medium"/>
                <a:cs typeface="Poppins Medium"/>
                <a:sym typeface="Poppins Medium"/>
                <a:hlinkClick r:id="rId5"/>
              </a:rPr>
              <a:t>https://chat.openai.com/</a:t>
            </a:r>
            <a:endParaRPr sz="1700">
              <a:solidFill>
                <a:schemeClr val="dk1"/>
              </a:solidFill>
              <a:latin typeface="Poppins Medium"/>
              <a:ea typeface="Poppins Medium"/>
              <a:cs typeface="Poppins Medium"/>
              <a:sym typeface="Poppins Medium"/>
            </a:endParaRPr>
          </a:p>
          <a:p>
            <a:pPr indent="-336550" lvl="0" marL="457200" rtl="0" algn="l">
              <a:lnSpc>
                <a:spcPct val="100000"/>
              </a:lnSpc>
              <a:spcBef>
                <a:spcPts val="0"/>
              </a:spcBef>
              <a:spcAft>
                <a:spcPts val="0"/>
              </a:spcAft>
              <a:buClr>
                <a:schemeClr val="dk1"/>
              </a:buClr>
              <a:buSzPts val="1700"/>
              <a:buFont typeface="Poppins Medium"/>
              <a:buAutoNum type="arabicPeriod"/>
            </a:pPr>
            <a:r>
              <a:rPr lang="en" sz="1700">
                <a:solidFill>
                  <a:schemeClr val="dk1"/>
                </a:solidFill>
                <a:latin typeface="Poppins Medium"/>
                <a:ea typeface="Poppins Medium"/>
                <a:cs typeface="Poppins Medium"/>
                <a:sym typeface="Poppins Medium"/>
              </a:rPr>
              <a:t>Think about an action that you want to perform in your lesson. Post an incomplete sentence or ask it an explanation</a:t>
            </a:r>
            <a:endParaRPr sz="1700">
              <a:solidFill>
                <a:schemeClr val="dk1"/>
              </a:solidFill>
              <a:latin typeface="Poppins Medium"/>
              <a:ea typeface="Poppins Medium"/>
              <a:cs typeface="Poppins Medium"/>
              <a:sym typeface="Poppins Medium"/>
            </a:endParaRPr>
          </a:p>
          <a:p>
            <a:pPr indent="-336550" lvl="0" marL="457200" rtl="0" algn="l">
              <a:lnSpc>
                <a:spcPct val="100000"/>
              </a:lnSpc>
              <a:spcBef>
                <a:spcPts val="0"/>
              </a:spcBef>
              <a:spcAft>
                <a:spcPts val="0"/>
              </a:spcAft>
              <a:buClr>
                <a:schemeClr val="dk1"/>
              </a:buClr>
              <a:buSzPts val="1700"/>
              <a:buFont typeface="Poppins Medium"/>
              <a:buAutoNum type="arabicPeriod"/>
            </a:pPr>
            <a:r>
              <a:rPr lang="en" sz="1700">
                <a:solidFill>
                  <a:schemeClr val="dk1"/>
                </a:solidFill>
                <a:latin typeface="Poppins Medium"/>
                <a:ea typeface="Poppins Medium"/>
                <a:cs typeface="Poppins Medium"/>
                <a:sym typeface="Poppins Medium"/>
              </a:rPr>
              <a:t>What is your observation of its response? Keep on interacting with it</a:t>
            </a:r>
            <a:endParaRPr sz="1700">
              <a:latin typeface="Poppins Medium"/>
              <a:ea typeface="Poppins Medium"/>
              <a:cs typeface="Poppins Medium"/>
              <a:sym typeface="Poppins Medium"/>
            </a:endParaRPr>
          </a:p>
        </p:txBody>
      </p:sp>
      <p:sp>
        <p:nvSpPr>
          <p:cNvPr id="387" name="Google Shape;387;p55"/>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5"/>
          <p:cNvSpPr txBox="1"/>
          <p:nvPr/>
        </p:nvSpPr>
        <p:spPr>
          <a:xfrm>
            <a:off x="2225700" y="4864625"/>
            <a:ext cx="469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(CADe)</a:t>
            </a:r>
            <a:endParaRPr sz="1000">
              <a:latin typeface="Poppins"/>
              <a:ea typeface="Poppins"/>
              <a:cs typeface="Poppins"/>
              <a:sym typeface="Poppins"/>
            </a:endParaRPr>
          </a:p>
        </p:txBody>
      </p:sp>
      <p:sp>
        <p:nvSpPr>
          <p:cNvPr id="389" name="Google Shape;389;p55"/>
          <p:cNvSpPr txBox="1"/>
          <p:nvPr/>
        </p:nvSpPr>
        <p:spPr>
          <a:xfrm>
            <a:off x="4613650" y="4864625"/>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 UPM</a:t>
            </a:r>
            <a:endParaRPr/>
          </a:p>
        </p:txBody>
      </p:sp>
      <p:pic>
        <p:nvPicPr>
          <p:cNvPr id="390" name="Google Shape;390;p55"/>
          <p:cNvPicPr preferRelativeResize="0"/>
          <p:nvPr/>
        </p:nvPicPr>
        <p:blipFill>
          <a:blip r:embed="rId6">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6"/>
          <p:cNvPicPr preferRelativeResize="0"/>
          <p:nvPr/>
        </p:nvPicPr>
        <p:blipFill rotWithShape="1">
          <a:blip r:embed="rId3">
            <a:alphaModFix/>
          </a:blip>
          <a:srcRect b="0" l="0" r="0" t="0"/>
          <a:stretch/>
        </p:blipFill>
        <p:spPr>
          <a:xfrm>
            <a:off x="-944197" y="1528085"/>
            <a:ext cx="3234044" cy="3642476"/>
          </a:xfrm>
          <a:prstGeom prst="rect">
            <a:avLst/>
          </a:prstGeom>
          <a:noFill/>
          <a:ln>
            <a:noFill/>
          </a:ln>
        </p:spPr>
      </p:pic>
      <p:sp>
        <p:nvSpPr>
          <p:cNvPr id="396" name="Google Shape;396;p56"/>
          <p:cNvSpPr txBox="1"/>
          <p:nvPr/>
        </p:nvSpPr>
        <p:spPr>
          <a:xfrm>
            <a:off x="1054825" y="302825"/>
            <a:ext cx="7246500" cy="500100"/>
          </a:xfrm>
          <a:prstGeom prst="rect">
            <a:avLst/>
          </a:prstGeom>
          <a:noFill/>
          <a:ln>
            <a:noFill/>
          </a:ln>
        </p:spPr>
        <p:txBody>
          <a:bodyPr anchorCtr="0" anchor="ctr" bIns="34275" lIns="68575" spcFirstLastPara="1" rIns="68575" wrap="square" tIns="34275">
            <a:spAutoFit/>
          </a:bodyPr>
          <a:lstStyle/>
          <a:p>
            <a:pPr indent="0" lvl="0" marL="0" rtl="0" algn="l">
              <a:spcBef>
                <a:spcPts val="0"/>
              </a:spcBef>
              <a:spcAft>
                <a:spcPts val="0"/>
              </a:spcAft>
              <a:buSzPts val="1100"/>
              <a:buNone/>
            </a:pPr>
            <a:r>
              <a:rPr lang="en" sz="2800">
                <a:solidFill>
                  <a:schemeClr val="dk1"/>
                </a:solidFill>
                <a:latin typeface="Poppins Black"/>
                <a:ea typeface="Poppins Black"/>
                <a:cs typeface="Poppins Black"/>
                <a:sym typeface="Poppins Black"/>
              </a:rPr>
              <a:t>Go to </a:t>
            </a:r>
            <a:r>
              <a:rPr lang="en" sz="2800" u="sng">
                <a:solidFill>
                  <a:schemeClr val="hlink"/>
                </a:solidFill>
                <a:latin typeface="Poppins Black"/>
                <a:ea typeface="Poppins Black"/>
                <a:cs typeface="Poppins Black"/>
                <a:sym typeface="Poppins Black"/>
                <a:hlinkClick r:id="rId4"/>
              </a:rPr>
              <a:t>https://chat.openai.com/chat</a:t>
            </a:r>
            <a:r>
              <a:rPr lang="en" sz="2800">
                <a:solidFill>
                  <a:schemeClr val="dk1"/>
                </a:solidFill>
                <a:latin typeface="Poppins Black"/>
                <a:ea typeface="Poppins Black"/>
                <a:cs typeface="Poppins Black"/>
                <a:sym typeface="Poppins Black"/>
              </a:rPr>
              <a:t> </a:t>
            </a:r>
            <a:endParaRPr sz="3600">
              <a:solidFill>
                <a:srgbClr val="595959"/>
              </a:solidFill>
              <a:latin typeface="Poppins Black"/>
              <a:ea typeface="Poppins Black"/>
              <a:cs typeface="Poppins Black"/>
              <a:sym typeface="Poppins Black"/>
            </a:endParaRPr>
          </a:p>
        </p:txBody>
      </p:sp>
      <p:pic>
        <p:nvPicPr>
          <p:cNvPr id="397" name="Google Shape;397;p56"/>
          <p:cNvPicPr preferRelativeResize="0"/>
          <p:nvPr/>
        </p:nvPicPr>
        <p:blipFill rotWithShape="1">
          <a:blip r:embed="rId5">
            <a:alphaModFix/>
          </a:blip>
          <a:srcRect b="661" l="0" r="0" t="670"/>
          <a:stretch/>
        </p:blipFill>
        <p:spPr>
          <a:xfrm>
            <a:off x="225129" y="153757"/>
            <a:ext cx="798221" cy="798220"/>
          </a:xfrm>
          <a:prstGeom prst="rect">
            <a:avLst/>
          </a:prstGeom>
          <a:noFill/>
          <a:ln>
            <a:noFill/>
          </a:ln>
        </p:spPr>
      </p:pic>
      <p:grpSp>
        <p:nvGrpSpPr>
          <p:cNvPr id="398" name="Google Shape;398;p56"/>
          <p:cNvGrpSpPr/>
          <p:nvPr/>
        </p:nvGrpSpPr>
        <p:grpSpPr>
          <a:xfrm rot="5400000">
            <a:off x="5797127" y="1804013"/>
            <a:ext cx="5143203" cy="1535076"/>
            <a:chOff x="961825" y="1874825"/>
            <a:chExt cx="1540250" cy="304500"/>
          </a:xfrm>
        </p:grpSpPr>
        <p:sp>
          <p:nvSpPr>
            <p:cNvPr id="399" name="Google Shape;399;p56"/>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00" name="Google Shape;400;p56"/>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01" name="Google Shape;401;p56"/>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402" name="Google Shape;402;p56"/>
          <p:cNvSpPr txBox="1"/>
          <p:nvPr/>
        </p:nvSpPr>
        <p:spPr>
          <a:xfrm>
            <a:off x="2975875" y="1191325"/>
            <a:ext cx="34698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AutoNum type="arabicPeriod"/>
            </a:pPr>
            <a:r>
              <a:rPr lang="en"/>
              <a:t>Ask to create a lesson plan for a topic</a:t>
            </a:r>
            <a:endParaRPr/>
          </a:p>
          <a:p>
            <a:pPr indent="-317500" lvl="0" marL="457200" rtl="0" algn="l">
              <a:spcBef>
                <a:spcPts val="0"/>
              </a:spcBef>
              <a:spcAft>
                <a:spcPts val="0"/>
              </a:spcAft>
              <a:buSzPts val="1400"/>
              <a:buAutoNum type="arabicPeriod"/>
            </a:pPr>
            <a:r>
              <a:rPr lang="en"/>
              <a:t>Specify that you want to conduct group work among students</a:t>
            </a:r>
            <a:endParaRPr/>
          </a:p>
          <a:p>
            <a:pPr indent="-317500" lvl="0" marL="457200" rtl="0" algn="l">
              <a:spcBef>
                <a:spcPts val="0"/>
              </a:spcBef>
              <a:spcAft>
                <a:spcPts val="0"/>
              </a:spcAft>
              <a:buSzPts val="1400"/>
              <a:buAutoNum type="arabicPeriod"/>
            </a:pPr>
            <a:r>
              <a:rPr lang="en"/>
              <a:t>If you want the student to self-learn, what needs to be changed?</a:t>
            </a:r>
            <a:endParaRPr/>
          </a:p>
          <a:p>
            <a:pPr indent="-317500" lvl="0" marL="457200" rtl="0" algn="l">
              <a:spcBef>
                <a:spcPts val="0"/>
              </a:spcBef>
              <a:spcAft>
                <a:spcPts val="0"/>
              </a:spcAft>
              <a:buSzPts val="1400"/>
              <a:buAutoNum type="arabicPeriod"/>
            </a:pPr>
            <a:r>
              <a:rPr lang="en"/>
              <a:t>What tips should you give to them to complete the work?</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Generate questions about the topic </a:t>
            </a:r>
            <a:endParaRPr/>
          </a:p>
          <a:p>
            <a:pPr indent="-317500" lvl="0" marL="457200" rtl="0" algn="l">
              <a:spcBef>
                <a:spcPts val="0"/>
              </a:spcBef>
              <a:spcAft>
                <a:spcPts val="0"/>
              </a:spcAft>
              <a:buSzPts val="1400"/>
              <a:buAutoNum type="arabicPeriod"/>
            </a:pPr>
            <a:r>
              <a:rPr lang="en"/>
              <a:t>Make the question harder</a:t>
            </a:r>
            <a:endParaRPr/>
          </a:p>
          <a:p>
            <a:pPr indent="-317500" lvl="0" marL="457200" rtl="0" algn="l">
              <a:spcBef>
                <a:spcPts val="0"/>
              </a:spcBef>
              <a:spcAft>
                <a:spcPts val="0"/>
              </a:spcAft>
              <a:buSzPts val="1400"/>
              <a:buAutoNum type="arabicPeriod"/>
            </a:pPr>
            <a:r>
              <a:rPr lang="en"/>
              <a:t>Change to multiple choice questions</a:t>
            </a:r>
            <a:endParaRPr/>
          </a:p>
          <a:p>
            <a:pPr indent="-317500" lvl="0" marL="457200" rtl="0" algn="l">
              <a:spcBef>
                <a:spcPts val="0"/>
              </a:spcBef>
              <a:spcAft>
                <a:spcPts val="0"/>
              </a:spcAft>
              <a:buSzPts val="1400"/>
              <a:buAutoNum type="arabicPeriod"/>
            </a:pPr>
            <a:r>
              <a:rPr lang="en"/>
              <a:t>What are the answers to those questions?</a:t>
            </a:r>
            <a:endParaRPr/>
          </a:p>
          <a:p>
            <a:pPr indent="-317500" lvl="0" marL="457200" rtl="0" algn="l">
              <a:spcBef>
                <a:spcPts val="0"/>
              </a:spcBef>
              <a:spcAft>
                <a:spcPts val="0"/>
              </a:spcAft>
              <a:buSzPts val="1400"/>
              <a:buAutoNum type="arabicPeriod"/>
            </a:pPr>
            <a:r>
              <a:rPr lang="en"/>
              <a:t>Create a rubric for this assessment</a:t>
            </a:r>
            <a:endParaRPr/>
          </a:p>
        </p:txBody>
      </p:sp>
      <p:sp>
        <p:nvSpPr>
          <p:cNvPr id="403" name="Google Shape;403;p56"/>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6"/>
          <p:cNvSpPr txBox="1"/>
          <p:nvPr/>
        </p:nvSpPr>
        <p:spPr>
          <a:xfrm>
            <a:off x="2225700" y="4864625"/>
            <a:ext cx="469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(CADe)</a:t>
            </a:r>
            <a:endParaRPr sz="1000">
              <a:latin typeface="Poppins"/>
              <a:ea typeface="Poppins"/>
              <a:cs typeface="Poppins"/>
              <a:sym typeface="Poppins"/>
            </a:endParaRPr>
          </a:p>
        </p:txBody>
      </p:sp>
      <p:sp>
        <p:nvSpPr>
          <p:cNvPr id="405" name="Google Shape;405;p56"/>
          <p:cNvSpPr txBox="1"/>
          <p:nvPr/>
        </p:nvSpPr>
        <p:spPr>
          <a:xfrm>
            <a:off x="4613650" y="4864625"/>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 UPM</a:t>
            </a:r>
            <a:endParaRPr/>
          </a:p>
        </p:txBody>
      </p:sp>
      <p:pic>
        <p:nvPicPr>
          <p:cNvPr id="406" name="Google Shape;406;p56"/>
          <p:cNvPicPr preferRelativeResize="0"/>
          <p:nvPr/>
        </p:nvPicPr>
        <p:blipFill>
          <a:blip r:embed="rId6">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grpSp>
        <p:nvGrpSpPr>
          <p:cNvPr id="411" name="Google Shape;411;p57"/>
          <p:cNvGrpSpPr/>
          <p:nvPr/>
        </p:nvGrpSpPr>
        <p:grpSpPr>
          <a:xfrm>
            <a:off x="5465031" y="1434347"/>
            <a:ext cx="1674927" cy="784874"/>
            <a:chOff x="3017859" y="4283314"/>
            <a:chExt cx="1870800" cy="1046499"/>
          </a:xfrm>
        </p:grpSpPr>
        <p:sp>
          <p:nvSpPr>
            <p:cNvPr id="412" name="Google Shape;412;p57"/>
            <p:cNvSpPr txBox="1"/>
            <p:nvPr/>
          </p:nvSpPr>
          <p:spPr>
            <a:xfrm>
              <a:off x="3021856" y="4560313"/>
              <a:ext cx="1843800" cy="76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lang="en" sz="1100">
                  <a:solidFill>
                    <a:srgbClr val="3F3F3F"/>
                  </a:solidFill>
                </a:rPr>
                <a:t>can generate new text based on the input they receive</a:t>
              </a:r>
              <a:endParaRPr sz="1100">
                <a:solidFill>
                  <a:srgbClr val="3F3F3F"/>
                </a:solidFill>
              </a:endParaRPr>
            </a:p>
          </p:txBody>
        </p:sp>
        <p:sp>
          <p:nvSpPr>
            <p:cNvPr id="413" name="Google Shape;413;p57"/>
            <p:cNvSpPr txBox="1"/>
            <p:nvPr/>
          </p:nvSpPr>
          <p:spPr>
            <a:xfrm>
              <a:off x="3017859" y="4283314"/>
              <a:ext cx="1870800" cy="31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100">
                  <a:solidFill>
                    <a:srgbClr val="3F3F3F"/>
                  </a:solidFill>
                </a:rPr>
                <a:t>“GENERATIVE”</a:t>
              </a:r>
              <a:endParaRPr b="1" sz="1100">
                <a:solidFill>
                  <a:srgbClr val="3F3F3F"/>
                </a:solidFill>
                <a:latin typeface="Arial"/>
                <a:ea typeface="Arial"/>
                <a:cs typeface="Arial"/>
                <a:sym typeface="Arial"/>
              </a:endParaRPr>
            </a:p>
          </p:txBody>
        </p:sp>
      </p:grpSp>
      <p:grpSp>
        <p:nvGrpSpPr>
          <p:cNvPr id="414" name="Google Shape;414;p57"/>
          <p:cNvGrpSpPr/>
          <p:nvPr/>
        </p:nvGrpSpPr>
        <p:grpSpPr>
          <a:xfrm>
            <a:off x="4487780" y="3029373"/>
            <a:ext cx="1647801" cy="1123499"/>
            <a:chOff x="2997861" y="4283314"/>
            <a:chExt cx="1870800" cy="1497999"/>
          </a:xfrm>
        </p:grpSpPr>
        <p:sp>
          <p:nvSpPr>
            <p:cNvPr id="415" name="Google Shape;415;p57"/>
            <p:cNvSpPr txBox="1"/>
            <p:nvPr/>
          </p:nvSpPr>
          <p:spPr>
            <a:xfrm>
              <a:off x="3021856" y="4560313"/>
              <a:ext cx="1843800" cy="122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lang="en" sz="1100">
                  <a:solidFill>
                    <a:srgbClr val="3F3F3F"/>
                  </a:solidFill>
                </a:rPr>
                <a:t>because they are trained on a large corpus of text data before being fine-tuned for specific tasks</a:t>
              </a:r>
              <a:endParaRPr sz="1100">
                <a:solidFill>
                  <a:srgbClr val="3F3F3F"/>
                </a:solidFill>
              </a:endParaRPr>
            </a:p>
          </p:txBody>
        </p:sp>
        <p:sp>
          <p:nvSpPr>
            <p:cNvPr id="416" name="Google Shape;416;p57"/>
            <p:cNvSpPr txBox="1"/>
            <p:nvPr/>
          </p:nvSpPr>
          <p:spPr>
            <a:xfrm>
              <a:off x="2997861" y="4283314"/>
              <a:ext cx="1870800" cy="31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100">
                  <a:solidFill>
                    <a:srgbClr val="3F3F3F"/>
                  </a:solidFill>
                </a:rPr>
                <a:t>"PRETRAINED" </a:t>
              </a:r>
              <a:endParaRPr b="1" sz="1100">
                <a:solidFill>
                  <a:srgbClr val="3F3F3F"/>
                </a:solidFill>
                <a:latin typeface="Arial"/>
                <a:ea typeface="Arial"/>
                <a:cs typeface="Arial"/>
                <a:sym typeface="Arial"/>
              </a:endParaRPr>
            </a:p>
          </p:txBody>
        </p:sp>
      </p:grpSp>
      <p:grpSp>
        <p:nvGrpSpPr>
          <p:cNvPr id="417" name="Google Shape;417;p57"/>
          <p:cNvGrpSpPr/>
          <p:nvPr/>
        </p:nvGrpSpPr>
        <p:grpSpPr>
          <a:xfrm>
            <a:off x="6360133" y="3029373"/>
            <a:ext cx="1945258" cy="1292924"/>
            <a:chOff x="3017859" y="4283314"/>
            <a:chExt cx="1870800" cy="1723899"/>
          </a:xfrm>
        </p:grpSpPr>
        <p:sp>
          <p:nvSpPr>
            <p:cNvPr id="418" name="Google Shape;418;p57"/>
            <p:cNvSpPr txBox="1"/>
            <p:nvPr/>
          </p:nvSpPr>
          <p:spPr>
            <a:xfrm>
              <a:off x="3021856" y="4560313"/>
              <a:ext cx="1843800" cy="144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lang="en" sz="1100">
                  <a:solidFill>
                    <a:srgbClr val="3F3F3F"/>
                  </a:solidFill>
                </a:rPr>
                <a:t>because they use a transformer based neural network architecture to process input text and generate output text.</a:t>
              </a:r>
              <a:endParaRPr sz="1100">
                <a:solidFill>
                  <a:srgbClr val="3F3F3F"/>
                </a:solidFill>
              </a:endParaRPr>
            </a:p>
            <a:p>
              <a:pPr indent="0" lvl="0" marL="0" marR="0" rtl="0" algn="l">
                <a:spcBef>
                  <a:spcPts val="0"/>
                </a:spcBef>
                <a:spcAft>
                  <a:spcPts val="0"/>
                </a:spcAft>
                <a:buNone/>
              </a:pPr>
              <a:r>
                <a:t/>
              </a:r>
              <a:endParaRPr sz="1100">
                <a:solidFill>
                  <a:srgbClr val="3F3F3F"/>
                </a:solidFill>
              </a:endParaRPr>
            </a:p>
          </p:txBody>
        </p:sp>
        <p:sp>
          <p:nvSpPr>
            <p:cNvPr id="419" name="Google Shape;419;p57"/>
            <p:cNvSpPr txBox="1"/>
            <p:nvPr/>
          </p:nvSpPr>
          <p:spPr>
            <a:xfrm>
              <a:off x="3017859" y="4283314"/>
              <a:ext cx="1870800" cy="31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100">
                  <a:solidFill>
                    <a:srgbClr val="3F3F3F"/>
                  </a:solidFill>
                </a:rPr>
                <a:t>"TRANSFORMERS" </a:t>
              </a:r>
              <a:endParaRPr b="1" sz="1100">
                <a:solidFill>
                  <a:srgbClr val="3F3F3F"/>
                </a:solidFill>
                <a:latin typeface="Arial"/>
                <a:ea typeface="Arial"/>
                <a:cs typeface="Arial"/>
                <a:sym typeface="Arial"/>
              </a:endParaRPr>
            </a:p>
          </p:txBody>
        </p:sp>
      </p:grpSp>
      <p:sp>
        <p:nvSpPr>
          <p:cNvPr id="420" name="Google Shape;420;p57"/>
          <p:cNvSpPr/>
          <p:nvPr/>
        </p:nvSpPr>
        <p:spPr>
          <a:xfrm>
            <a:off x="5064929" y="2425042"/>
            <a:ext cx="493200" cy="493200"/>
          </a:xfrm>
          <a:prstGeom prst="ellipse">
            <a:avLst/>
          </a:prstGeom>
          <a:solidFill>
            <a:schemeClr val="lt1"/>
          </a:solidFill>
          <a:ln cap="flat" cmpd="sng" w="38100">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421" name="Google Shape;421;p57"/>
          <p:cNvSpPr/>
          <p:nvPr/>
        </p:nvSpPr>
        <p:spPr>
          <a:xfrm>
            <a:off x="6056004" y="830017"/>
            <a:ext cx="493200" cy="493200"/>
          </a:xfrm>
          <a:prstGeom prst="ellipse">
            <a:avLst/>
          </a:prstGeom>
          <a:solidFill>
            <a:schemeClr val="lt1"/>
          </a:solidFill>
          <a:ln cap="flat" cmpd="sng" w="381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422" name="Google Shape;422;p57"/>
          <p:cNvSpPr/>
          <p:nvPr/>
        </p:nvSpPr>
        <p:spPr>
          <a:xfrm>
            <a:off x="7085930" y="2425042"/>
            <a:ext cx="493200" cy="493200"/>
          </a:xfrm>
          <a:prstGeom prst="ellipse">
            <a:avLst/>
          </a:prstGeom>
          <a:solidFill>
            <a:schemeClr val="lt1"/>
          </a:solidFill>
          <a:ln cap="flat" cmpd="sng" w="381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423" name="Google Shape;423;p57"/>
          <p:cNvSpPr/>
          <p:nvPr/>
        </p:nvSpPr>
        <p:spPr>
          <a:xfrm rot="2700000">
            <a:off x="7245016" y="2526052"/>
            <a:ext cx="189413" cy="339581"/>
          </a:xfrm>
          <a:custGeom>
            <a:rect b="b" l="l" r="r" t="t"/>
            <a:pathLst>
              <a:path extrusionOk="0" h="4001999" w="2232248">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424" name="Google Shape;424;p57"/>
          <p:cNvSpPr/>
          <p:nvPr/>
        </p:nvSpPr>
        <p:spPr>
          <a:xfrm>
            <a:off x="5176903" y="2546169"/>
            <a:ext cx="259200" cy="242634"/>
          </a:xfrm>
          <a:custGeom>
            <a:rect b="b" l="l" r="r" t="t"/>
            <a:pathLst>
              <a:path extrusionOk="0" h="3032924" w="3239999">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425" name="Google Shape;425;p57"/>
          <p:cNvSpPr txBox="1"/>
          <p:nvPr/>
        </p:nvSpPr>
        <p:spPr>
          <a:xfrm>
            <a:off x="1671889" y="2577450"/>
            <a:ext cx="2037300" cy="2124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lang="en" sz="1200">
                <a:solidFill>
                  <a:srgbClr val="3F3F3F"/>
                </a:solidFill>
                <a:latin typeface="Poppins Medium"/>
                <a:ea typeface="Poppins Medium"/>
                <a:cs typeface="Poppins Medium"/>
                <a:sym typeface="Poppins Medium"/>
              </a:rPr>
              <a:t>A </a:t>
            </a:r>
            <a:r>
              <a:rPr lang="en" sz="1200" u="sng">
                <a:solidFill>
                  <a:schemeClr val="accent1"/>
                </a:solidFill>
                <a:latin typeface="Poppins Medium"/>
                <a:ea typeface="Poppins Medium"/>
                <a:cs typeface="Poppins Medium"/>
                <a:sym typeface="Poppins Medium"/>
                <a:hlinkClick r:id="rId3">
                  <a:extLst>
                    <a:ext uri="{A12FA001-AC4F-418D-AE19-62706E023703}">
                      <ahyp:hlinkClr val="tx"/>
                    </a:ext>
                  </a:extLst>
                </a:hlinkClick>
              </a:rPr>
              <a:t>Generative Pretrained Transformer</a:t>
            </a:r>
            <a:r>
              <a:rPr lang="en" sz="1200">
                <a:solidFill>
                  <a:srgbClr val="3F3F3F"/>
                </a:solidFill>
                <a:latin typeface="Poppins Medium"/>
                <a:ea typeface="Poppins Medium"/>
                <a:cs typeface="Poppins Medium"/>
                <a:sym typeface="Poppins Medium"/>
              </a:rPr>
              <a:t> (GPT) is a type of large language model (LLM) that uses deep learning to generate human-like text. </a:t>
            </a:r>
            <a:endParaRPr sz="1200">
              <a:solidFill>
                <a:srgbClr val="3F3F3F"/>
              </a:solidFill>
              <a:latin typeface="Poppins Medium"/>
              <a:ea typeface="Poppins Medium"/>
              <a:cs typeface="Poppins Medium"/>
              <a:sym typeface="Poppins Medium"/>
            </a:endParaRPr>
          </a:p>
          <a:p>
            <a:pPr indent="0" lvl="0" marL="0" marR="0" rtl="0" algn="ctr">
              <a:spcBef>
                <a:spcPts val="0"/>
              </a:spcBef>
              <a:spcAft>
                <a:spcPts val="0"/>
              </a:spcAft>
              <a:buSzPts val="1100"/>
              <a:buNone/>
            </a:pPr>
            <a:r>
              <a:t/>
            </a:r>
            <a:endParaRPr sz="1200">
              <a:solidFill>
                <a:srgbClr val="3F3F3F"/>
              </a:solidFill>
              <a:latin typeface="Poppins Medium"/>
              <a:ea typeface="Poppins Medium"/>
              <a:cs typeface="Poppins Medium"/>
              <a:sym typeface="Poppins Medium"/>
            </a:endParaRPr>
          </a:p>
          <a:p>
            <a:pPr indent="0" lvl="0" marL="0" marR="0" rtl="0" algn="ctr">
              <a:spcBef>
                <a:spcPts val="0"/>
              </a:spcBef>
              <a:spcAft>
                <a:spcPts val="0"/>
              </a:spcAft>
              <a:buSzPts val="1100"/>
              <a:buNone/>
            </a:pPr>
            <a:r>
              <a:rPr lang="en" sz="1200">
                <a:solidFill>
                  <a:srgbClr val="3F3F3F"/>
                </a:solidFill>
                <a:latin typeface="Poppins Medium"/>
                <a:ea typeface="Poppins Medium"/>
                <a:cs typeface="Poppins Medium"/>
                <a:sym typeface="Poppins Medium"/>
              </a:rPr>
              <a:t>ChatGPT3 was announced on </a:t>
            </a:r>
            <a:r>
              <a:rPr lang="en" sz="1350">
                <a:highlight>
                  <a:srgbClr val="FFFFFF"/>
                </a:highlight>
                <a:latin typeface="Roboto"/>
                <a:ea typeface="Roboto"/>
                <a:cs typeface="Roboto"/>
                <a:sym typeface="Roboto"/>
              </a:rPr>
              <a:t>30/Nov/2022.</a:t>
            </a:r>
            <a:endParaRPr sz="1200">
              <a:solidFill>
                <a:srgbClr val="3F3F3F"/>
              </a:solidFill>
              <a:latin typeface="Poppins Medium"/>
              <a:ea typeface="Poppins Medium"/>
              <a:cs typeface="Poppins Medium"/>
              <a:sym typeface="Poppins Medium"/>
            </a:endParaRPr>
          </a:p>
        </p:txBody>
      </p:sp>
      <p:grpSp>
        <p:nvGrpSpPr>
          <p:cNvPr id="426" name="Google Shape;426;p57"/>
          <p:cNvGrpSpPr/>
          <p:nvPr/>
        </p:nvGrpSpPr>
        <p:grpSpPr>
          <a:xfrm rot="5400000">
            <a:off x="-1481988" y="1481935"/>
            <a:ext cx="5141500" cy="2177673"/>
            <a:chOff x="918675" y="2170075"/>
            <a:chExt cx="1582000" cy="614225"/>
          </a:xfrm>
        </p:grpSpPr>
        <p:sp>
          <p:nvSpPr>
            <p:cNvPr id="427" name="Google Shape;427;p57"/>
            <p:cNvSpPr/>
            <p:nvPr/>
          </p:nvSpPr>
          <p:spPr>
            <a:xfrm>
              <a:off x="918675" y="2170075"/>
              <a:ext cx="1098100" cy="489400"/>
            </a:xfrm>
            <a:custGeom>
              <a:rect b="b" l="l" r="r" t="t"/>
              <a:pathLst>
                <a:path extrusionOk="0" h="19576" w="43924">
                  <a:moveTo>
                    <a:pt x="0" y="0"/>
                  </a:moveTo>
                  <a:lnTo>
                    <a:pt x="0" y="6149"/>
                  </a:lnTo>
                  <a:cubicBezTo>
                    <a:pt x="890" y="8943"/>
                    <a:pt x="4970" y="19576"/>
                    <a:pt x="16264" y="19576"/>
                  </a:cubicBezTo>
                  <a:cubicBezTo>
                    <a:pt x="17493" y="19576"/>
                    <a:pt x="18808" y="19450"/>
                    <a:pt x="20214" y="19174"/>
                  </a:cubicBezTo>
                  <a:cubicBezTo>
                    <a:pt x="30826" y="17094"/>
                    <a:pt x="35168" y="13000"/>
                    <a:pt x="43884" y="13000"/>
                  </a:cubicBezTo>
                  <a:cubicBezTo>
                    <a:pt x="43897" y="13000"/>
                    <a:pt x="43910" y="13000"/>
                    <a:pt x="43924" y="13000"/>
                  </a:cubicBezTo>
                  <a:cubicBezTo>
                    <a:pt x="43924" y="13000"/>
                    <a:pt x="43038" y="12663"/>
                    <a:pt x="40990" y="12663"/>
                  </a:cubicBezTo>
                  <a:cubicBezTo>
                    <a:pt x="38870" y="12663"/>
                    <a:pt x="35506" y="13024"/>
                    <a:pt x="30592" y="14491"/>
                  </a:cubicBezTo>
                  <a:cubicBezTo>
                    <a:pt x="26720" y="15648"/>
                    <a:pt x="23321" y="16141"/>
                    <a:pt x="20340" y="16141"/>
                  </a:cubicBezTo>
                  <a:cubicBezTo>
                    <a:pt x="3572" y="16141"/>
                    <a:pt x="51" y="548"/>
                    <a:pt x="0" y="0"/>
                  </a:cubicBez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28" name="Google Shape;428;p57"/>
            <p:cNvSpPr/>
            <p:nvPr/>
          </p:nvSpPr>
          <p:spPr>
            <a:xfrm>
              <a:off x="918675" y="2371325"/>
              <a:ext cx="1582000" cy="412975"/>
            </a:xfrm>
            <a:custGeom>
              <a:rect b="b" l="l" r="r" t="t"/>
              <a:pathLst>
                <a:path extrusionOk="0" h="16519" w="63280">
                  <a:moveTo>
                    <a:pt x="0" y="1"/>
                  </a:moveTo>
                  <a:lnTo>
                    <a:pt x="0" y="16518"/>
                  </a:lnTo>
                  <a:lnTo>
                    <a:pt x="63279" y="16518"/>
                  </a:lnTo>
                  <a:lnTo>
                    <a:pt x="63279" y="10620"/>
                  </a:lnTo>
                  <a:cubicBezTo>
                    <a:pt x="59488" y="6783"/>
                    <a:pt x="54932" y="5446"/>
                    <a:pt x="50011" y="5446"/>
                  </a:cubicBezTo>
                  <a:cubicBezTo>
                    <a:pt x="38672" y="5446"/>
                    <a:pt x="25389" y="12545"/>
                    <a:pt x="15035" y="12545"/>
                  </a:cubicBezTo>
                  <a:cubicBezTo>
                    <a:pt x="8386" y="12545"/>
                    <a:pt x="2944" y="9617"/>
                    <a:pt x="0"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29" name="Google Shape;429;p57"/>
            <p:cNvSpPr/>
            <p:nvPr/>
          </p:nvSpPr>
          <p:spPr>
            <a:xfrm>
              <a:off x="918675" y="2597125"/>
              <a:ext cx="1582000" cy="187175"/>
            </a:xfrm>
            <a:custGeom>
              <a:rect b="b" l="l" r="r" t="t"/>
              <a:pathLst>
                <a:path extrusionOk="0" h="7487" w="63280">
                  <a:moveTo>
                    <a:pt x="47545" y="1"/>
                  </a:moveTo>
                  <a:cubicBezTo>
                    <a:pt x="36005" y="1"/>
                    <a:pt x="23715" y="6271"/>
                    <a:pt x="13072" y="6271"/>
                  </a:cubicBezTo>
                  <a:cubicBezTo>
                    <a:pt x="8315" y="6271"/>
                    <a:pt x="3886" y="5019"/>
                    <a:pt x="0" y="1393"/>
                  </a:cubicBezTo>
                  <a:lnTo>
                    <a:pt x="0" y="7486"/>
                  </a:lnTo>
                  <a:lnTo>
                    <a:pt x="63279" y="7486"/>
                  </a:lnTo>
                  <a:lnTo>
                    <a:pt x="63279" y="5635"/>
                  </a:lnTo>
                  <a:cubicBezTo>
                    <a:pt x="58378" y="1426"/>
                    <a:pt x="53047" y="1"/>
                    <a:pt x="47545" y="1"/>
                  </a:cubicBez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430" name="Google Shape;430;p57"/>
          <p:cNvSpPr txBox="1"/>
          <p:nvPr/>
        </p:nvSpPr>
        <p:spPr>
          <a:xfrm>
            <a:off x="1500590" y="1502650"/>
            <a:ext cx="2379900" cy="931200"/>
          </a:xfrm>
          <a:prstGeom prst="rect">
            <a:avLst/>
          </a:prstGeom>
          <a:noFill/>
          <a:ln>
            <a:noFill/>
          </a:ln>
        </p:spPr>
        <p:txBody>
          <a:bodyPr anchorCtr="0" anchor="ctr" bIns="34275" lIns="68575" spcFirstLastPara="1" rIns="68575" wrap="square" tIns="34275">
            <a:spAutoFit/>
          </a:bodyPr>
          <a:lstStyle/>
          <a:p>
            <a:pPr indent="0" lvl="0" marL="0" rtl="0" algn="ctr">
              <a:spcBef>
                <a:spcPts val="0"/>
              </a:spcBef>
              <a:spcAft>
                <a:spcPts val="0"/>
              </a:spcAft>
              <a:buSzPts val="1100"/>
              <a:buNone/>
            </a:pPr>
            <a:r>
              <a:rPr lang="en" sz="2800">
                <a:solidFill>
                  <a:schemeClr val="dk1"/>
                </a:solidFill>
                <a:latin typeface="Poppins Black"/>
                <a:ea typeface="Poppins Black"/>
                <a:cs typeface="Poppins Black"/>
                <a:sym typeface="Poppins Black"/>
              </a:rPr>
              <a:t>The magic of ChatGPT</a:t>
            </a:r>
            <a:endParaRPr sz="2800">
              <a:solidFill>
                <a:schemeClr val="dk1"/>
              </a:solidFill>
              <a:latin typeface="Poppins Black"/>
              <a:ea typeface="Poppins Black"/>
              <a:cs typeface="Poppins Black"/>
              <a:sym typeface="Poppins Black"/>
            </a:endParaRPr>
          </a:p>
        </p:txBody>
      </p:sp>
      <p:pic>
        <p:nvPicPr>
          <p:cNvPr id="431" name="Google Shape;431;p57"/>
          <p:cNvPicPr preferRelativeResize="0"/>
          <p:nvPr/>
        </p:nvPicPr>
        <p:blipFill rotWithShape="1">
          <a:blip r:embed="rId4">
            <a:alphaModFix/>
          </a:blip>
          <a:srcRect b="661" l="0" r="0" t="670"/>
          <a:stretch/>
        </p:blipFill>
        <p:spPr>
          <a:xfrm>
            <a:off x="2291431" y="704432"/>
            <a:ext cx="798221" cy="798220"/>
          </a:xfrm>
          <a:prstGeom prst="rect">
            <a:avLst/>
          </a:prstGeom>
          <a:noFill/>
          <a:ln>
            <a:noFill/>
          </a:ln>
        </p:spPr>
      </p:pic>
      <p:sp>
        <p:nvSpPr>
          <p:cNvPr id="432" name="Google Shape;432;p57"/>
          <p:cNvSpPr/>
          <p:nvPr/>
        </p:nvSpPr>
        <p:spPr>
          <a:xfrm rot="-2762498">
            <a:off x="6126451" y="909092"/>
            <a:ext cx="351484" cy="347816"/>
          </a:xfrm>
          <a:custGeom>
            <a:rect b="b" l="l" r="r" t="t"/>
            <a:pathLst>
              <a:path extrusionOk="0" h="1788383" w="1807241">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AE4500"/>
              </a:solidFill>
              <a:latin typeface="Arial"/>
              <a:ea typeface="Arial"/>
              <a:cs typeface="Arial"/>
              <a:sym typeface="Arial"/>
            </a:endParaRPr>
          </a:p>
        </p:txBody>
      </p:sp>
      <p:sp>
        <p:nvSpPr>
          <p:cNvPr id="433" name="Google Shape;433;p57"/>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7"/>
          <p:cNvSpPr txBox="1"/>
          <p:nvPr/>
        </p:nvSpPr>
        <p:spPr>
          <a:xfrm>
            <a:off x="1385550" y="4864625"/>
            <a:ext cx="614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435" name="Google Shape;435;p57"/>
          <p:cNvPicPr preferRelativeResize="0"/>
          <p:nvPr/>
        </p:nvPicPr>
        <p:blipFill>
          <a:blip r:embed="rId5">
            <a:alphaModFix/>
          </a:blip>
          <a:stretch>
            <a:fillRect/>
          </a:stretch>
        </p:blipFill>
        <p:spPr>
          <a:xfrm>
            <a:off x="8574652" y="4945538"/>
            <a:ext cx="385526" cy="17687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use of ChatGPT in teaching and learning</a:t>
            </a:r>
            <a:endParaRPr/>
          </a:p>
        </p:txBody>
      </p:sp>
      <p:sp>
        <p:nvSpPr>
          <p:cNvPr id="441" name="Google Shape;441;p58"/>
          <p:cNvSpPr txBox="1"/>
          <p:nvPr>
            <p:ph idx="1" type="body"/>
          </p:nvPr>
        </p:nvSpPr>
        <p:spPr>
          <a:xfrm>
            <a:off x="311700" y="847675"/>
            <a:ext cx="3733800" cy="3771600"/>
          </a:xfrm>
          <a:prstGeom prst="rect">
            <a:avLst/>
          </a:prstGeom>
        </p:spPr>
        <p:txBody>
          <a:bodyPr anchorCtr="0" anchor="t" bIns="91425" lIns="91425" spcFirstLastPara="1" rIns="91425" wrap="square" tIns="91425">
            <a:normAutofit fontScale="85000" lnSpcReduction="20000"/>
          </a:bodyPr>
          <a:lstStyle/>
          <a:p>
            <a:pPr indent="-332105" lvl="0" marL="457200" rtl="0" algn="l">
              <a:spcBef>
                <a:spcPts val="0"/>
              </a:spcBef>
              <a:spcAft>
                <a:spcPts val="0"/>
              </a:spcAft>
              <a:buSzPct val="100000"/>
              <a:buAutoNum type="arabicPeriod"/>
            </a:pPr>
            <a:r>
              <a:rPr lang="en" sz="1917"/>
              <a:t>Create lesson plans</a:t>
            </a:r>
            <a:endParaRPr sz="1917"/>
          </a:p>
          <a:p>
            <a:pPr indent="-332105" lvl="0" marL="457200" rtl="0" algn="l">
              <a:spcBef>
                <a:spcPts val="0"/>
              </a:spcBef>
              <a:spcAft>
                <a:spcPts val="0"/>
              </a:spcAft>
              <a:buSzPct val="100000"/>
              <a:buAutoNum type="arabicPeriod"/>
            </a:pPr>
            <a:r>
              <a:rPr lang="en" sz="1917"/>
              <a:t>Question answering</a:t>
            </a:r>
            <a:endParaRPr sz="1917"/>
          </a:p>
          <a:p>
            <a:pPr indent="-332105" lvl="0" marL="457200" rtl="0" algn="l">
              <a:spcBef>
                <a:spcPts val="0"/>
              </a:spcBef>
              <a:spcAft>
                <a:spcPts val="0"/>
              </a:spcAft>
              <a:buSzPct val="100000"/>
              <a:buAutoNum type="arabicPeriod"/>
            </a:pPr>
            <a:r>
              <a:rPr lang="en" sz="1917"/>
              <a:t>Text classification</a:t>
            </a:r>
            <a:endParaRPr sz="1917"/>
          </a:p>
          <a:p>
            <a:pPr indent="-332105" lvl="0" marL="457200" rtl="0" algn="l">
              <a:spcBef>
                <a:spcPts val="0"/>
              </a:spcBef>
              <a:spcAft>
                <a:spcPts val="0"/>
              </a:spcAft>
              <a:buSzPct val="100000"/>
              <a:buAutoNum type="arabicPeriod"/>
            </a:pPr>
            <a:r>
              <a:rPr lang="en" sz="1917"/>
              <a:t>Get fresh creative ideas or advise for a refined thought</a:t>
            </a:r>
            <a:endParaRPr sz="1917"/>
          </a:p>
          <a:p>
            <a:pPr indent="-332105" lvl="0" marL="457200" rtl="0" algn="l">
              <a:spcBef>
                <a:spcPts val="0"/>
              </a:spcBef>
              <a:spcAft>
                <a:spcPts val="0"/>
              </a:spcAft>
              <a:buSzPct val="100000"/>
              <a:buAutoNum type="arabicPeriod"/>
            </a:pPr>
            <a:r>
              <a:rPr lang="en" sz="1917"/>
              <a:t>Create rubrics of assessments</a:t>
            </a:r>
            <a:endParaRPr sz="1917"/>
          </a:p>
          <a:p>
            <a:pPr indent="-332105" lvl="0" marL="457200" rtl="0" algn="l">
              <a:spcBef>
                <a:spcPts val="0"/>
              </a:spcBef>
              <a:spcAft>
                <a:spcPts val="0"/>
              </a:spcAft>
              <a:buSzPct val="100000"/>
              <a:buAutoNum type="arabicPeriod"/>
            </a:pPr>
            <a:r>
              <a:rPr lang="en" sz="1917"/>
              <a:t>Translate sentences</a:t>
            </a:r>
            <a:endParaRPr sz="1917"/>
          </a:p>
          <a:p>
            <a:pPr indent="-332105" lvl="0" marL="457200" rtl="0" algn="l">
              <a:spcBef>
                <a:spcPts val="0"/>
              </a:spcBef>
              <a:spcAft>
                <a:spcPts val="0"/>
              </a:spcAft>
              <a:buSzPct val="100000"/>
              <a:buAutoNum type="arabicPeriod"/>
            </a:pPr>
            <a:r>
              <a:rPr lang="en" sz="1917"/>
              <a:t>Compose a write up (e.g social media posts, product review, promotional copywriting) </a:t>
            </a:r>
            <a:endParaRPr sz="1917"/>
          </a:p>
          <a:p>
            <a:pPr indent="-332105" lvl="0" marL="457200" rtl="0" algn="l">
              <a:spcBef>
                <a:spcPts val="0"/>
              </a:spcBef>
              <a:spcAft>
                <a:spcPts val="0"/>
              </a:spcAft>
              <a:buSzPct val="100000"/>
              <a:buAutoNum type="arabicPeriod"/>
            </a:pPr>
            <a:r>
              <a:rPr lang="en" sz="1917"/>
              <a:t>Summarize text</a:t>
            </a:r>
            <a:endParaRPr sz="1917"/>
          </a:p>
          <a:p>
            <a:pPr indent="-332105" lvl="0" marL="457200" rtl="0" algn="l">
              <a:spcBef>
                <a:spcPts val="0"/>
              </a:spcBef>
              <a:spcAft>
                <a:spcPts val="0"/>
              </a:spcAft>
              <a:buSzPct val="100000"/>
              <a:buAutoNum type="arabicPeriod"/>
            </a:pPr>
            <a:r>
              <a:rPr lang="en" sz="1917"/>
              <a:t>Text completion</a:t>
            </a:r>
            <a:endParaRPr sz="1917"/>
          </a:p>
          <a:p>
            <a:pPr indent="-332105" lvl="0" marL="457200" rtl="0" algn="l">
              <a:spcBef>
                <a:spcPts val="0"/>
              </a:spcBef>
              <a:spcAft>
                <a:spcPts val="0"/>
              </a:spcAft>
              <a:buSzPct val="100000"/>
              <a:buAutoNum type="arabicPeriod"/>
            </a:pPr>
            <a:r>
              <a:rPr lang="en" sz="1917"/>
              <a:t>Get generated text in a particular style (eg a 7-year old understanding vs 27 years old)</a:t>
            </a:r>
            <a:endParaRPr sz="1917"/>
          </a:p>
        </p:txBody>
      </p:sp>
      <p:sp>
        <p:nvSpPr>
          <p:cNvPr id="442" name="Google Shape;44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3" name="Google Shape;443;p58"/>
          <p:cNvSpPr txBox="1"/>
          <p:nvPr/>
        </p:nvSpPr>
        <p:spPr>
          <a:xfrm flipH="1">
            <a:off x="4751982" y="3980500"/>
            <a:ext cx="3819300" cy="615600"/>
          </a:xfrm>
          <a:prstGeom prst="rect">
            <a:avLst/>
          </a:prstGeom>
          <a:solidFill>
            <a:srgbClr val="00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You can keep on interacting with ChatGPT, ask it to refine and personalise your request!</a:t>
            </a:r>
            <a:endParaRPr/>
          </a:p>
        </p:txBody>
      </p:sp>
      <p:sp>
        <p:nvSpPr>
          <p:cNvPr id="444" name="Google Shape;444;p58"/>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58"/>
          <p:cNvPicPr preferRelativeResize="0"/>
          <p:nvPr/>
        </p:nvPicPr>
        <p:blipFill>
          <a:blip r:embed="rId3">
            <a:alphaModFix/>
          </a:blip>
          <a:stretch>
            <a:fillRect/>
          </a:stretch>
        </p:blipFill>
        <p:spPr>
          <a:xfrm>
            <a:off x="8574652" y="4945538"/>
            <a:ext cx="385526" cy="176875"/>
          </a:xfrm>
          <a:prstGeom prst="rect">
            <a:avLst/>
          </a:prstGeom>
          <a:noFill/>
          <a:ln>
            <a:noFill/>
          </a:ln>
        </p:spPr>
      </p:pic>
      <p:sp>
        <p:nvSpPr>
          <p:cNvPr id="446" name="Google Shape;446;p58"/>
          <p:cNvSpPr txBox="1"/>
          <p:nvPr/>
        </p:nvSpPr>
        <p:spPr>
          <a:xfrm>
            <a:off x="686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447" name="Google Shape;447;p58"/>
          <p:cNvPicPr preferRelativeResize="0"/>
          <p:nvPr/>
        </p:nvPicPr>
        <p:blipFill>
          <a:blip r:embed="rId4">
            <a:alphaModFix/>
          </a:blip>
          <a:stretch>
            <a:fillRect/>
          </a:stretch>
        </p:blipFill>
        <p:spPr>
          <a:xfrm>
            <a:off x="4121700" y="717850"/>
            <a:ext cx="4842200" cy="3169448"/>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3" name="Google Shape;453;p59"/>
          <p:cNvSpPr txBox="1"/>
          <p:nvPr>
            <p:ph idx="1" type="body"/>
          </p:nvPr>
        </p:nvSpPr>
        <p:spPr>
          <a:xfrm>
            <a:off x="6319175" y="1152475"/>
            <a:ext cx="2513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ChatGPT understands dialect!</a:t>
            </a:r>
            <a:endParaRPr/>
          </a:p>
        </p:txBody>
      </p:sp>
      <p:sp>
        <p:nvSpPr>
          <p:cNvPr id="454" name="Google Shape;454;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55" name="Google Shape;455;p59"/>
          <p:cNvPicPr preferRelativeResize="0"/>
          <p:nvPr/>
        </p:nvPicPr>
        <p:blipFill rotWithShape="1">
          <a:blip r:embed="rId3">
            <a:alphaModFix/>
          </a:blip>
          <a:srcRect b="7089" l="0" r="0" t="0"/>
          <a:stretch/>
        </p:blipFill>
        <p:spPr>
          <a:xfrm>
            <a:off x="380325" y="404762"/>
            <a:ext cx="5726987" cy="4333975"/>
          </a:xfrm>
          <a:prstGeom prst="rect">
            <a:avLst/>
          </a:prstGeom>
          <a:noFill/>
          <a:ln>
            <a:noFill/>
          </a:ln>
        </p:spPr>
      </p:pic>
      <p:sp>
        <p:nvSpPr>
          <p:cNvPr id="456" name="Google Shape;456;p59"/>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9"/>
          <p:cNvSpPr txBox="1"/>
          <p:nvPr/>
        </p:nvSpPr>
        <p:spPr>
          <a:xfrm>
            <a:off x="1247375" y="4864625"/>
            <a:ext cx="5670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458" name="Google Shape;458;p59"/>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2"/>
          <p:cNvSpPr/>
          <p:nvPr/>
        </p:nvSpPr>
        <p:spPr>
          <a:xfrm>
            <a:off x="0" y="1"/>
            <a:ext cx="9144000" cy="5145000"/>
          </a:xfrm>
          <a:prstGeom prst="rect">
            <a:avLst/>
          </a:prstGeom>
          <a:gradFill>
            <a:gsLst>
              <a:gs pos="0">
                <a:srgbClr val="002060"/>
              </a:gs>
              <a:gs pos="37000">
                <a:srgbClr val="212333"/>
              </a:gs>
              <a:gs pos="82000">
                <a:srgbClr val="002060"/>
              </a:gs>
              <a:gs pos="100000">
                <a:srgbClr val="002060"/>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20" name="Google Shape;220;p42"/>
          <p:cNvSpPr/>
          <p:nvPr/>
        </p:nvSpPr>
        <p:spPr>
          <a:xfrm>
            <a:off x="3810718" y="770120"/>
            <a:ext cx="5333100" cy="1470000"/>
          </a:xfrm>
          <a:prstGeom prst="rect">
            <a:avLst/>
          </a:prstGeom>
          <a:solidFill>
            <a:srgbClr val="7F7F7F">
              <a:alpha val="278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21" name="Google Shape;221;p42"/>
          <p:cNvSpPr txBox="1"/>
          <p:nvPr/>
        </p:nvSpPr>
        <p:spPr>
          <a:xfrm>
            <a:off x="4108900" y="845758"/>
            <a:ext cx="4857600" cy="7626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70C0"/>
              </a:buClr>
              <a:buSzPts val="5000"/>
              <a:buFont typeface="Arial"/>
              <a:buNone/>
            </a:pPr>
            <a:r>
              <a:rPr b="1" lang="en" sz="2500">
                <a:solidFill>
                  <a:srgbClr val="00DBFF"/>
                </a:solidFill>
              </a:rPr>
              <a:t>Assoc. Prof. Ts. Dr.</a:t>
            </a:r>
            <a:r>
              <a:rPr b="1" lang="en" sz="2500">
                <a:solidFill>
                  <a:srgbClr val="0070C0"/>
                </a:solidFill>
              </a:rPr>
              <a:t> </a:t>
            </a:r>
            <a:r>
              <a:rPr b="1" lang="en" sz="2500">
                <a:solidFill>
                  <a:schemeClr val="lt1"/>
                </a:solidFill>
              </a:rPr>
              <a:t>Nurfadhlina Mohd Sharef</a:t>
            </a:r>
            <a:endParaRPr sz="2500">
              <a:solidFill>
                <a:schemeClr val="lt1"/>
              </a:solidFill>
            </a:endParaRPr>
          </a:p>
        </p:txBody>
      </p:sp>
      <p:sp>
        <p:nvSpPr>
          <p:cNvPr id="222" name="Google Shape;222;p42"/>
          <p:cNvSpPr/>
          <p:nvPr/>
        </p:nvSpPr>
        <p:spPr>
          <a:xfrm>
            <a:off x="4156152" y="1608358"/>
            <a:ext cx="49878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1100"/>
              <a:buFont typeface="Arial"/>
              <a:buNone/>
            </a:pPr>
            <a:r>
              <a:rPr lang="en" sz="900">
                <a:solidFill>
                  <a:schemeClr val="lt1"/>
                </a:solidFill>
              </a:rPr>
              <a:t>Intelligent Computing Research Group, Faculty of Computer Science and Information Technology, Universiti Putra Malaysia. </a:t>
            </a:r>
            <a:endParaRPr sz="900">
              <a:solidFill>
                <a:schemeClr val="lt1"/>
              </a:solidFill>
            </a:endParaRPr>
          </a:p>
          <a:p>
            <a:pPr indent="0" lvl="0" marL="0" marR="0" rtl="0" algn="l">
              <a:spcBef>
                <a:spcPts val="0"/>
              </a:spcBef>
              <a:spcAft>
                <a:spcPts val="0"/>
              </a:spcAft>
              <a:buSzPts val="1100"/>
              <a:buNone/>
            </a:pPr>
            <a:r>
              <a:rPr lang="en" sz="900">
                <a:solidFill>
                  <a:schemeClr val="lt1"/>
                </a:solidFill>
              </a:rPr>
              <a:t>nurfadhlina@upm.edu.my, 0126672504, https://sites.google.com/view/nurfadhlina  </a:t>
            </a:r>
            <a:endParaRPr sz="900">
              <a:solidFill>
                <a:schemeClr val="lt1"/>
              </a:solidFill>
            </a:endParaRPr>
          </a:p>
        </p:txBody>
      </p:sp>
      <p:sp>
        <p:nvSpPr>
          <p:cNvPr id="223" name="Google Shape;223;p42"/>
          <p:cNvSpPr/>
          <p:nvPr>
            <p:ph idx="2" type="pic"/>
          </p:nvPr>
        </p:nvSpPr>
        <p:spPr>
          <a:xfrm>
            <a:off x="511115" y="0"/>
            <a:ext cx="3299700" cy="3849600"/>
          </a:xfrm>
          <a:prstGeom prst="rect">
            <a:avLst/>
          </a:prstGeom>
          <a:solidFill>
            <a:srgbClr val="F2F2F2"/>
          </a:solidFill>
          <a:ln>
            <a:noFill/>
          </a:ln>
        </p:spPr>
      </p:sp>
      <p:grpSp>
        <p:nvGrpSpPr>
          <p:cNvPr id="224" name="Google Shape;224;p42"/>
          <p:cNvGrpSpPr/>
          <p:nvPr/>
        </p:nvGrpSpPr>
        <p:grpSpPr>
          <a:xfrm>
            <a:off x="6446578" y="2122443"/>
            <a:ext cx="2546269" cy="2890480"/>
            <a:chOff x="57" y="0"/>
            <a:chExt cx="4116" cy="4662"/>
          </a:xfrm>
        </p:grpSpPr>
        <p:sp>
          <p:nvSpPr>
            <p:cNvPr id="225" name="Google Shape;225;p42"/>
            <p:cNvSpPr/>
            <p:nvPr/>
          </p:nvSpPr>
          <p:spPr>
            <a:xfrm>
              <a:off x="2409" y="647"/>
              <a:ext cx="905" cy="1458"/>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6" name="Google Shape;226;p42"/>
            <p:cNvSpPr/>
            <p:nvPr/>
          </p:nvSpPr>
          <p:spPr>
            <a:xfrm>
              <a:off x="2188" y="760"/>
              <a:ext cx="1312" cy="1825"/>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7" name="Google Shape;227;p42"/>
            <p:cNvSpPr/>
            <p:nvPr/>
          </p:nvSpPr>
          <p:spPr>
            <a:xfrm>
              <a:off x="2003" y="1275"/>
              <a:ext cx="794" cy="636"/>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8" name="Google Shape;228;p42"/>
            <p:cNvSpPr/>
            <p:nvPr/>
          </p:nvSpPr>
          <p:spPr>
            <a:xfrm>
              <a:off x="949" y="0"/>
              <a:ext cx="2434" cy="1817"/>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9" name="Google Shape;229;p42"/>
            <p:cNvSpPr/>
            <p:nvPr/>
          </p:nvSpPr>
          <p:spPr>
            <a:xfrm>
              <a:off x="1489" y="817"/>
              <a:ext cx="905" cy="620"/>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0" name="Google Shape;230;p42"/>
            <p:cNvSpPr/>
            <p:nvPr/>
          </p:nvSpPr>
          <p:spPr>
            <a:xfrm>
              <a:off x="1381" y="2796"/>
              <a:ext cx="1038" cy="1160"/>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1" name="Google Shape;231;p42"/>
            <p:cNvSpPr/>
            <p:nvPr/>
          </p:nvSpPr>
          <p:spPr>
            <a:xfrm>
              <a:off x="58" y="2260"/>
              <a:ext cx="1581" cy="1679"/>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2" name="Google Shape;232;p42"/>
            <p:cNvSpPr/>
            <p:nvPr/>
          </p:nvSpPr>
          <p:spPr>
            <a:xfrm>
              <a:off x="57" y="1424"/>
              <a:ext cx="1651" cy="1655"/>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3" name="Google Shape;233;p42"/>
            <p:cNvSpPr/>
            <p:nvPr/>
          </p:nvSpPr>
          <p:spPr>
            <a:xfrm>
              <a:off x="1039" y="2872"/>
              <a:ext cx="543" cy="663"/>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4" name="Google Shape;234;p42"/>
            <p:cNvSpPr/>
            <p:nvPr/>
          </p:nvSpPr>
          <p:spPr>
            <a:xfrm>
              <a:off x="425" y="3134"/>
              <a:ext cx="1631" cy="1528"/>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5" name="Google Shape;235;p42"/>
            <p:cNvSpPr/>
            <p:nvPr/>
          </p:nvSpPr>
          <p:spPr>
            <a:xfrm>
              <a:off x="2542" y="1010"/>
              <a:ext cx="1631" cy="1532"/>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36" name="Google Shape;236;p42"/>
          <p:cNvSpPr/>
          <p:nvPr/>
        </p:nvSpPr>
        <p:spPr>
          <a:xfrm>
            <a:off x="505125" y="-3000"/>
            <a:ext cx="3305700" cy="5145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7" name="Google Shape;237;p42"/>
          <p:cNvPicPr preferRelativeResize="0"/>
          <p:nvPr/>
        </p:nvPicPr>
        <p:blipFill rotWithShape="1">
          <a:blip r:embed="rId3">
            <a:alphaModFix/>
          </a:blip>
          <a:srcRect b="42263" l="0" r="19419" t="0"/>
          <a:stretch/>
        </p:blipFill>
        <p:spPr>
          <a:xfrm>
            <a:off x="554449" y="770133"/>
            <a:ext cx="2934251" cy="1470000"/>
          </a:xfrm>
          <a:prstGeom prst="rect">
            <a:avLst/>
          </a:prstGeom>
          <a:noFill/>
          <a:ln>
            <a:noFill/>
          </a:ln>
        </p:spPr>
      </p:pic>
      <p:pic>
        <p:nvPicPr>
          <p:cNvPr id="238" name="Google Shape;238;p42"/>
          <p:cNvPicPr preferRelativeResize="0"/>
          <p:nvPr/>
        </p:nvPicPr>
        <p:blipFill>
          <a:blip r:embed="rId4">
            <a:alphaModFix/>
          </a:blip>
          <a:stretch>
            <a:fillRect/>
          </a:stretch>
        </p:blipFill>
        <p:spPr>
          <a:xfrm>
            <a:off x="7732570" y="203119"/>
            <a:ext cx="1127725" cy="517387"/>
          </a:xfrm>
          <a:prstGeom prst="rect">
            <a:avLst/>
          </a:prstGeom>
          <a:noFill/>
          <a:ln>
            <a:noFill/>
          </a:ln>
        </p:spPr>
      </p:pic>
      <p:sp>
        <p:nvSpPr>
          <p:cNvPr id="239" name="Google Shape;239;p42"/>
          <p:cNvSpPr txBox="1"/>
          <p:nvPr/>
        </p:nvSpPr>
        <p:spPr>
          <a:xfrm>
            <a:off x="554450" y="2305350"/>
            <a:ext cx="32070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600"/>
              <a:buFont typeface="Arial"/>
              <a:buNone/>
            </a:pPr>
            <a:r>
              <a:rPr b="1" lang="en" sz="800">
                <a:solidFill>
                  <a:schemeClr val="dk1"/>
                </a:solidFill>
              </a:rPr>
              <a:t>Affiliation</a:t>
            </a:r>
            <a:r>
              <a:rPr lang="en" sz="800">
                <a:solidFill>
                  <a:schemeClr val="dk1"/>
                </a:solidFill>
              </a:rPr>
              <a:t>:</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Associate Professor, Department of Computer Science, Faculty of Computer Science and Information Technology, Universiti Putra Malaysia. </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Deputy Director (Innovation in Teaching and Learning), Centre for Academic Development  and Leadership Excellence (CADe-Lead), Universiti Putra Malaysia. </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Task Force Member, National Artificial Intelligence Roadmap Implementation 2021-2025, MOSTI</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Task Force Member, Health Workforce Culture Survey Analytics, MOSTI</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Interim Research Associate, Malaysia Institute for Ageing Research (MyAGEING), Universiti Putra Malaysia. </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Research Associate, Institute for Mathematical Research (INSPEM), Universiti Putra Malaysia. </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Secretary, Young Scientist Network-Academy of Sciences Malaysia (YSN-ASM)</a:t>
            </a:r>
            <a:endParaRPr sz="800">
              <a:solidFill>
                <a:schemeClr val="dk1"/>
              </a:solidFill>
            </a:endParaRPr>
          </a:p>
          <a:p>
            <a:pPr indent="-228600" lvl="0" marL="279400" rtl="0" algn="l">
              <a:spcBef>
                <a:spcPts val="0"/>
              </a:spcBef>
              <a:spcAft>
                <a:spcPts val="0"/>
              </a:spcAft>
              <a:buClr>
                <a:schemeClr val="dk1"/>
              </a:buClr>
              <a:buSzPts val="800"/>
              <a:buAutoNum type="arabicPeriod"/>
            </a:pPr>
            <a:r>
              <a:rPr lang="en" sz="800">
                <a:solidFill>
                  <a:schemeClr val="dk1"/>
                </a:solidFill>
              </a:rPr>
              <a:t>Chair, COVID-19 ASM Data Scientist Group, Academy of Sciences Malaysia, MOSTI</a:t>
            </a:r>
            <a:endParaRPr sz="800"/>
          </a:p>
        </p:txBody>
      </p:sp>
      <p:sp>
        <p:nvSpPr>
          <p:cNvPr id="240" name="Google Shape;240;p42"/>
          <p:cNvSpPr txBox="1"/>
          <p:nvPr/>
        </p:nvSpPr>
        <p:spPr>
          <a:xfrm>
            <a:off x="6410825" y="2357350"/>
            <a:ext cx="2412900" cy="1539300"/>
          </a:xfrm>
          <a:prstGeom prst="rect">
            <a:avLst/>
          </a:prstGeom>
          <a:solidFill>
            <a:srgbClr val="C9DAF8"/>
          </a:solid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lang="en" sz="800">
                <a:solidFill>
                  <a:schemeClr val="dk1"/>
                </a:solidFill>
              </a:rPr>
              <a:t>Data Analytics</a:t>
            </a:r>
            <a:endParaRPr b="1"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 Digitalisation and IoT for Precision Biodiversity</a:t>
            </a:r>
            <a:endParaRPr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COVID19 Vaccination Distribution Planning and Tracking</a:t>
            </a:r>
            <a:endParaRPr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 BSH- LHDNM Analytics Dashboard for Program Bantuan Kerajaan </a:t>
            </a:r>
            <a:endParaRPr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 National Integrated Cybersecurity Threat Factor Profiling </a:t>
            </a:r>
            <a:endParaRPr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 Learning Analytics and Chatbot for Personalized Learning</a:t>
            </a:r>
            <a:endParaRPr sz="800">
              <a:solidFill>
                <a:schemeClr val="dk1"/>
              </a:solidFill>
            </a:endParaRPr>
          </a:p>
        </p:txBody>
      </p:sp>
      <p:sp>
        <p:nvSpPr>
          <p:cNvPr id="241" name="Google Shape;241;p42"/>
          <p:cNvSpPr txBox="1"/>
          <p:nvPr/>
        </p:nvSpPr>
        <p:spPr>
          <a:xfrm>
            <a:off x="6410825" y="4049052"/>
            <a:ext cx="2412900" cy="923400"/>
          </a:xfrm>
          <a:prstGeom prst="rect">
            <a:avLst/>
          </a:prstGeom>
          <a:solidFill>
            <a:srgbClr val="D9D2E9"/>
          </a:solid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lang="en" sz="800">
                <a:solidFill>
                  <a:schemeClr val="dk1"/>
                </a:solidFill>
              </a:rPr>
              <a:t>Machine Learning</a:t>
            </a:r>
            <a:endParaRPr b="1"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  Deep Recurrent Q-Network Approach for Multi Objective Recommendation System</a:t>
            </a:r>
            <a:endParaRPr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 Interactive Machine Learning based on Deep Reinforcement Learning and Generative Adversarial Network Hybrid for Digital Twin</a:t>
            </a:r>
            <a:endParaRPr sz="800">
              <a:solidFill>
                <a:schemeClr val="dk1"/>
              </a:solidFill>
            </a:endParaRPr>
          </a:p>
        </p:txBody>
      </p:sp>
      <p:sp>
        <p:nvSpPr>
          <p:cNvPr id="242" name="Google Shape;242;p42"/>
          <p:cNvSpPr txBox="1"/>
          <p:nvPr/>
        </p:nvSpPr>
        <p:spPr>
          <a:xfrm>
            <a:off x="4130825" y="4049050"/>
            <a:ext cx="2127600" cy="9234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lang="en" sz="800">
                <a:solidFill>
                  <a:schemeClr val="dk1"/>
                </a:solidFill>
              </a:rPr>
              <a:t>Research Interests</a:t>
            </a:r>
            <a:endParaRPr b="1" sz="800">
              <a:solidFill>
                <a:schemeClr val="dk1"/>
              </a:solidFill>
            </a:endParaRPr>
          </a:p>
          <a:p>
            <a:pPr indent="-165100" lvl="0" marL="165100" marR="0" rtl="0" algn="l">
              <a:spcBef>
                <a:spcPts val="0"/>
              </a:spcBef>
              <a:spcAft>
                <a:spcPts val="0"/>
              </a:spcAft>
              <a:buClr>
                <a:schemeClr val="dk1"/>
              </a:buClr>
              <a:buSzPts val="800"/>
              <a:buChar char="●"/>
            </a:pPr>
            <a:r>
              <a:rPr lang="en" sz="800">
                <a:solidFill>
                  <a:schemeClr val="dk1"/>
                </a:solidFill>
              </a:rPr>
              <a:t>Artificial Intelligence</a:t>
            </a:r>
            <a:endParaRPr sz="800">
              <a:solidFill>
                <a:schemeClr val="dk1"/>
              </a:solidFill>
            </a:endParaRPr>
          </a:p>
          <a:p>
            <a:pPr indent="-165100" lvl="0" marL="165100" marR="0" rtl="0" algn="l">
              <a:spcBef>
                <a:spcPts val="0"/>
              </a:spcBef>
              <a:spcAft>
                <a:spcPts val="0"/>
              </a:spcAft>
              <a:buClr>
                <a:schemeClr val="dk1"/>
              </a:buClr>
              <a:buSzPts val="800"/>
              <a:buChar char="●"/>
            </a:pPr>
            <a:r>
              <a:rPr lang="en" sz="800">
                <a:solidFill>
                  <a:schemeClr val="dk1"/>
                </a:solidFill>
              </a:rPr>
              <a:t>Data Science and Data Analytics</a:t>
            </a:r>
            <a:endParaRPr sz="800">
              <a:solidFill>
                <a:schemeClr val="dk1"/>
              </a:solidFill>
            </a:endParaRPr>
          </a:p>
          <a:p>
            <a:pPr indent="-165100" lvl="0" marL="165100" marR="0" rtl="0" algn="l">
              <a:spcBef>
                <a:spcPts val="0"/>
              </a:spcBef>
              <a:spcAft>
                <a:spcPts val="0"/>
              </a:spcAft>
              <a:buClr>
                <a:schemeClr val="dk1"/>
              </a:buClr>
              <a:buSzPts val="800"/>
              <a:buChar char="●"/>
            </a:pPr>
            <a:r>
              <a:rPr lang="en" sz="800">
                <a:solidFill>
                  <a:schemeClr val="dk1"/>
                </a:solidFill>
              </a:rPr>
              <a:t>Text Mining and Question Answering</a:t>
            </a:r>
            <a:endParaRPr sz="800">
              <a:solidFill>
                <a:schemeClr val="dk1"/>
              </a:solidFill>
            </a:endParaRPr>
          </a:p>
          <a:p>
            <a:pPr indent="-165100" lvl="0" marL="165100" marR="0" rtl="0" algn="l">
              <a:spcBef>
                <a:spcPts val="0"/>
              </a:spcBef>
              <a:spcAft>
                <a:spcPts val="0"/>
              </a:spcAft>
              <a:buClr>
                <a:schemeClr val="dk1"/>
              </a:buClr>
              <a:buSzPts val="800"/>
              <a:buChar char="●"/>
            </a:pPr>
            <a:r>
              <a:rPr lang="en" sz="800">
                <a:solidFill>
                  <a:schemeClr val="dk1"/>
                </a:solidFill>
              </a:rPr>
              <a:t>Recommender Systems</a:t>
            </a:r>
            <a:endParaRPr sz="800">
              <a:solidFill>
                <a:schemeClr val="dk1"/>
              </a:solidFill>
            </a:endParaRPr>
          </a:p>
          <a:p>
            <a:pPr indent="-165100" lvl="0" marL="165100" marR="0" rtl="0" algn="l">
              <a:spcBef>
                <a:spcPts val="0"/>
              </a:spcBef>
              <a:spcAft>
                <a:spcPts val="0"/>
              </a:spcAft>
              <a:buClr>
                <a:schemeClr val="dk1"/>
              </a:buClr>
              <a:buSzPts val="800"/>
              <a:buChar char="●"/>
            </a:pPr>
            <a:r>
              <a:rPr lang="en" sz="800">
                <a:solidFill>
                  <a:schemeClr val="dk1"/>
                </a:solidFill>
              </a:rPr>
              <a:t>eLearning</a:t>
            </a:r>
            <a:endParaRPr sz="800">
              <a:solidFill>
                <a:schemeClr val="dk1"/>
              </a:solidFill>
            </a:endParaRPr>
          </a:p>
        </p:txBody>
      </p:sp>
      <p:sp>
        <p:nvSpPr>
          <p:cNvPr id="243" name="Google Shape;243;p42"/>
          <p:cNvSpPr txBox="1"/>
          <p:nvPr/>
        </p:nvSpPr>
        <p:spPr>
          <a:xfrm>
            <a:off x="4130825" y="2357350"/>
            <a:ext cx="2127600" cy="1539300"/>
          </a:xfrm>
          <a:prstGeom prst="rect">
            <a:avLst/>
          </a:prstGeom>
          <a:solidFill>
            <a:srgbClr val="EAD1DC"/>
          </a:solid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lang="en" sz="800">
                <a:solidFill>
                  <a:schemeClr val="dk1"/>
                </a:solidFill>
              </a:rPr>
              <a:t>Text Mining</a:t>
            </a:r>
            <a:endParaRPr b="1"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Online Reputation Meter</a:t>
            </a:r>
            <a:endParaRPr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Evolving Multi-Granular Temporal Abstraction Method to Improve Clinical Data Analysis</a:t>
            </a:r>
            <a:endParaRPr sz="800">
              <a:solidFill>
                <a:schemeClr val="dk1"/>
              </a:solidFill>
            </a:endParaRPr>
          </a:p>
          <a:p>
            <a:pPr indent="-76200" lvl="0" marL="114300" marR="0" rtl="0" algn="l">
              <a:spcBef>
                <a:spcPts val="0"/>
              </a:spcBef>
              <a:spcAft>
                <a:spcPts val="0"/>
              </a:spcAft>
              <a:buClr>
                <a:schemeClr val="dk1"/>
              </a:buClr>
              <a:buSzPts val="800"/>
              <a:buAutoNum type="arabicPeriod"/>
            </a:pPr>
            <a:r>
              <a:rPr lang="en" sz="800">
                <a:solidFill>
                  <a:schemeClr val="dk1"/>
                </a:solidFill>
              </a:rPr>
              <a:t>Multi-Tasking based Deep Learning for Tweets Analytics</a:t>
            </a:r>
            <a:endParaRPr sz="800">
              <a:solidFill>
                <a:schemeClr val="dk1"/>
              </a:solidFill>
            </a:endParaRPr>
          </a:p>
          <a:p>
            <a:pPr indent="-76200" lvl="0" marL="114300" marR="0" rtl="0" algn="l">
              <a:spcBef>
                <a:spcPts val="0"/>
              </a:spcBef>
              <a:spcAft>
                <a:spcPts val="0"/>
              </a:spcAft>
              <a:buClr>
                <a:schemeClr val="accent2"/>
              </a:buClr>
              <a:buSzPts val="800"/>
              <a:buAutoNum type="arabicPeriod"/>
            </a:pPr>
            <a:r>
              <a:rPr lang="en" sz="800">
                <a:solidFill>
                  <a:schemeClr val="dk1"/>
                </a:solidFill>
              </a:rPr>
              <a:t>Deep Attention Model For Review-based Multi-Criteria Recommendation System</a:t>
            </a:r>
            <a:endParaRPr sz="800">
              <a:solidFill>
                <a:schemeClr val="dk1"/>
              </a:solidFill>
            </a:endParaRPr>
          </a:p>
          <a:p>
            <a:pPr indent="-76200" lvl="0" marL="114300" marR="0" rtl="0" algn="l">
              <a:spcBef>
                <a:spcPts val="0"/>
              </a:spcBef>
              <a:spcAft>
                <a:spcPts val="0"/>
              </a:spcAft>
              <a:buClr>
                <a:schemeClr val="accent2"/>
              </a:buClr>
              <a:buSzPts val="800"/>
              <a:buAutoNum type="arabicPeriod"/>
            </a:pPr>
            <a:r>
              <a:rPr lang="en" sz="800">
                <a:solidFill>
                  <a:schemeClr val="dk1"/>
                </a:solidFill>
              </a:rPr>
              <a:t>Sequence-to-Sequence Based Natural Answer Generation Models </a:t>
            </a:r>
            <a:endParaRPr sz="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60"/>
          <p:cNvPicPr preferRelativeResize="0"/>
          <p:nvPr/>
        </p:nvPicPr>
        <p:blipFill rotWithShape="1">
          <a:blip r:embed="rId3">
            <a:alphaModFix/>
          </a:blip>
          <a:srcRect b="0" l="0" r="0" t="0"/>
          <a:stretch/>
        </p:blipFill>
        <p:spPr>
          <a:xfrm>
            <a:off x="-944197" y="1528085"/>
            <a:ext cx="3234044" cy="3642476"/>
          </a:xfrm>
          <a:prstGeom prst="rect">
            <a:avLst/>
          </a:prstGeom>
          <a:noFill/>
          <a:ln>
            <a:noFill/>
          </a:ln>
        </p:spPr>
      </p:pic>
      <p:sp>
        <p:nvSpPr>
          <p:cNvPr id="464" name="Google Shape;464;p60"/>
          <p:cNvSpPr txBox="1"/>
          <p:nvPr/>
        </p:nvSpPr>
        <p:spPr>
          <a:xfrm>
            <a:off x="1054825" y="150425"/>
            <a:ext cx="7740600" cy="7158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lang="en" sz="2100">
                <a:solidFill>
                  <a:schemeClr val="dk1"/>
                </a:solidFill>
                <a:latin typeface="Poppins Black"/>
                <a:ea typeface="Poppins Black"/>
                <a:cs typeface="Poppins Black"/>
                <a:sym typeface="Poppins Black"/>
              </a:rPr>
              <a:t>machine-learning techniques behind generative AI have evolved over the past decade…</a:t>
            </a:r>
            <a:endParaRPr sz="2100">
              <a:solidFill>
                <a:schemeClr val="dk1"/>
              </a:solidFill>
              <a:latin typeface="Poppins Black"/>
              <a:ea typeface="Poppins Black"/>
              <a:cs typeface="Poppins Black"/>
              <a:sym typeface="Poppins Black"/>
            </a:endParaRPr>
          </a:p>
        </p:txBody>
      </p:sp>
      <p:pic>
        <p:nvPicPr>
          <p:cNvPr id="465" name="Google Shape;465;p60"/>
          <p:cNvPicPr preferRelativeResize="0"/>
          <p:nvPr/>
        </p:nvPicPr>
        <p:blipFill rotWithShape="1">
          <a:blip r:embed="rId4">
            <a:alphaModFix/>
          </a:blip>
          <a:srcRect b="661" l="0" r="0" t="670"/>
          <a:stretch/>
        </p:blipFill>
        <p:spPr>
          <a:xfrm>
            <a:off x="225129" y="153757"/>
            <a:ext cx="798221" cy="798220"/>
          </a:xfrm>
          <a:prstGeom prst="rect">
            <a:avLst/>
          </a:prstGeom>
          <a:noFill/>
          <a:ln>
            <a:noFill/>
          </a:ln>
        </p:spPr>
      </p:pic>
      <p:grpSp>
        <p:nvGrpSpPr>
          <p:cNvPr id="466" name="Google Shape;466;p60"/>
          <p:cNvGrpSpPr/>
          <p:nvPr/>
        </p:nvGrpSpPr>
        <p:grpSpPr>
          <a:xfrm rot="5400000">
            <a:off x="5797127" y="1804013"/>
            <a:ext cx="5143203" cy="1535076"/>
            <a:chOff x="961825" y="1874825"/>
            <a:chExt cx="1540250" cy="304500"/>
          </a:xfrm>
        </p:grpSpPr>
        <p:sp>
          <p:nvSpPr>
            <p:cNvPr id="467" name="Google Shape;467;p60"/>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68" name="Google Shape;468;p60"/>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69" name="Google Shape;469;p60"/>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470" name="Google Shape;470;p60"/>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0"/>
          <p:cNvSpPr txBox="1"/>
          <p:nvPr/>
        </p:nvSpPr>
        <p:spPr>
          <a:xfrm>
            <a:off x="686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472" name="Google Shape;472;p60"/>
          <p:cNvPicPr preferRelativeResize="0"/>
          <p:nvPr/>
        </p:nvPicPr>
        <p:blipFill>
          <a:blip r:embed="rId5">
            <a:alphaModFix/>
          </a:blip>
          <a:stretch>
            <a:fillRect/>
          </a:stretch>
        </p:blipFill>
        <p:spPr>
          <a:xfrm>
            <a:off x="7993326" y="4707536"/>
            <a:ext cx="738248" cy="338699"/>
          </a:xfrm>
          <a:prstGeom prst="rect">
            <a:avLst/>
          </a:prstGeom>
          <a:noFill/>
          <a:ln>
            <a:noFill/>
          </a:ln>
        </p:spPr>
      </p:pic>
      <p:graphicFrame>
        <p:nvGraphicFramePr>
          <p:cNvPr id="473" name="Google Shape;473;p60"/>
          <p:cNvGraphicFramePr/>
          <p:nvPr/>
        </p:nvGraphicFramePr>
        <p:xfrm>
          <a:off x="2339725" y="886500"/>
          <a:ext cx="3000000" cy="3000000"/>
        </p:xfrm>
        <a:graphic>
          <a:graphicData uri="http://schemas.openxmlformats.org/drawingml/2006/table">
            <a:tbl>
              <a:tblPr>
                <a:noFill/>
                <a:tableStyleId>{711DE932-E814-4309-AFEC-DFDE854C99EE}</a:tableStyleId>
              </a:tblPr>
              <a:tblGrid>
                <a:gridCol w="1342125"/>
                <a:gridCol w="1248850"/>
                <a:gridCol w="2174850"/>
                <a:gridCol w="1946025"/>
              </a:tblGrid>
              <a:tr h="365725">
                <a:tc>
                  <a:txBody>
                    <a:bodyPr/>
                    <a:lstStyle/>
                    <a:p>
                      <a:pPr indent="0" lvl="0" marL="0" rtl="0" algn="ctr">
                        <a:spcBef>
                          <a:spcPts val="0"/>
                        </a:spcBef>
                        <a:spcAft>
                          <a:spcPts val="0"/>
                        </a:spcAft>
                        <a:buNone/>
                      </a:pPr>
                      <a:r>
                        <a:rPr b="1" lang="en" sz="1200">
                          <a:solidFill>
                            <a:schemeClr val="lt1"/>
                          </a:solidFill>
                        </a:rPr>
                        <a:t>Content Type</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70C0"/>
                    </a:solidFill>
                  </a:tcPr>
                </a:tc>
                <a:tc>
                  <a:txBody>
                    <a:bodyPr/>
                    <a:lstStyle/>
                    <a:p>
                      <a:pPr indent="0" lvl="0" marL="0" rtl="0" algn="ctr">
                        <a:spcBef>
                          <a:spcPts val="0"/>
                        </a:spcBef>
                        <a:spcAft>
                          <a:spcPts val="0"/>
                        </a:spcAft>
                        <a:buNone/>
                      </a:pPr>
                      <a:r>
                        <a:rPr b="1" lang="en" sz="1200">
                          <a:solidFill>
                            <a:schemeClr val="lt1"/>
                          </a:solidFill>
                        </a:rPr>
                        <a:t>Tool</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70C0"/>
                    </a:solidFill>
                  </a:tcPr>
                </a:tc>
                <a:tc>
                  <a:txBody>
                    <a:bodyPr/>
                    <a:lstStyle/>
                    <a:p>
                      <a:pPr indent="0" lvl="0" marL="0" rtl="0" algn="ctr">
                        <a:spcBef>
                          <a:spcPts val="0"/>
                        </a:spcBef>
                        <a:spcAft>
                          <a:spcPts val="0"/>
                        </a:spcAft>
                        <a:buNone/>
                      </a:pPr>
                      <a:r>
                        <a:rPr b="1" lang="en" sz="1200">
                          <a:solidFill>
                            <a:schemeClr val="lt1"/>
                          </a:solidFill>
                        </a:rPr>
                        <a:t>Application</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70C0"/>
                    </a:solidFill>
                  </a:tcPr>
                </a:tc>
                <a:tc>
                  <a:txBody>
                    <a:bodyPr/>
                    <a:lstStyle/>
                    <a:p>
                      <a:pPr indent="0" lvl="0" marL="0" rtl="0" algn="ctr">
                        <a:spcBef>
                          <a:spcPts val="0"/>
                        </a:spcBef>
                        <a:spcAft>
                          <a:spcPts val="0"/>
                        </a:spcAft>
                        <a:buNone/>
                      </a:pPr>
                      <a:r>
                        <a:rPr b="1" lang="en" sz="1200">
                          <a:solidFill>
                            <a:schemeClr val="lt1"/>
                          </a:solidFill>
                        </a:rPr>
                        <a:t>Implementation</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70C0"/>
                    </a:solidFill>
                  </a:tcPr>
                </a:tc>
              </a:tr>
              <a:tr h="822925">
                <a:tc>
                  <a:txBody>
                    <a:bodyPr/>
                    <a:lstStyle/>
                    <a:p>
                      <a:pPr indent="0" lvl="0" marL="0" rtl="0" algn="l">
                        <a:spcBef>
                          <a:spcPts val="0"/>
                        </a:spcBef>
                        <a:spcAft>
                          <a:spcPts val="0"/>
                        </a:spcAft>
                        <a:buNone/>
                      </a:pPr>
                      <a:r>
                        <a:rPr b="1" lang="en" sz="1200">
                          <a:solidFill>
                            <a:schemeClr val="lt1"/>
                          </a:solidFill>
                        </a:rPr>
                        <a:t>Paradigm 1: AI-directed</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b="1" lang="en" sz="1200">
                          <a:solidFill>
                            <a:schemeClr val="lt1"/>
                          </a:solidFill>
                        </a:rPr>
                        <a:t>Learner as recipient</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en">
                          <a:solidFill>
                            <a:schemeClr val="lt1"/>
                          </a:solidFill>
                        </a:rPr>
                        <a:t>Behaviorism</a:t>
                      </a:r>
                      <a:endParaRPr>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en">
                          <a:solidFill>
                            <a:schemeClr val="lt1"/>
                          </a:solidFill>
                        </a:rPr>
                        <a:t>Earlier work on Intelligent Tutoring Systems; ChatGPT</a:t>
                      </a:r>
                      <a:endParaRPr>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r>
              <a:tr h="1249650">
                <a:tc>
                  <a:txBody>
                    <a:bodyPr/>
                    <a:lstStyle/>
                    <a:p>
                      <a:pPr indent="0" lvl="0" marL="0" rtl="0" algn="l">
                        <a:spcBef>
                          <a:spcPts val="0"/>
                        </a:spcBef>
                        <a:spcAft>
                          <a:spcPts val="0"/>
                        </a:spcAft>
                        <a:buNone/>
                      </a:pPr>
                      <a:r>
                        <a:rPr b="1" lang="en" sz="1200">
                          <a:solidFill>
                            <a:schemeClr val="lt1"/>
                          </a:solidFill>
                        </a:rPr>
                        <a:t>Paradigm 2: AI-supported</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b="1" lang="en" sz="1200">
                          <a:solidFill>
                            <a:schemeClr val="lt1"/>
                          </a:solidFill>
                        </a:rPr>
                        <a:t>Learner as collaborator</a:t>
                      </a:r>
                      <a:endParaRPr b="1" sz="13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en">
                          <a:solidFill>
                            <a:schemeClr val="lt1"/>
                          </a:solidFill>
                        </a:rPr>
                        <a:t>Cognitive, Social constructivism</a:t>
                      </a:r>
                      <a:endParaRPr>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en">
                          <a:solidFill>
                            <a:schemeClr val="lt1"/>
                          </a:solidFill>
                        </a:rPr>
                        <a:t>Dialogue-based Tutoring Systems; Exploratory Learning Environments; ChatGPT</a:t>
                      </a:r>
                      <a:endParaRPr>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r>
              <a:tr h="1249650">
                <a:tc>
                  <a:txBody>
                    <a:bodyPr/>
                    <a:lstStyle/>
                    <a:p>
                      <a:pPr indent="0" lvl="0" marL="0" rtl="0" algn="l">
                        <a:spcBef>
                          <a:spcPts val="0"/>
                        </a:spcBef>
                        <a:spcAft>
                          <a:spcPts val="0"/>
                        </a:spcAft>
                        <a:buNone/>
                      </a:pPr>
                      <a:r>
                        <a:rPr b="1" lang="en" sz="1200">
                          <a:solidFill>
                            <a:schemeClr val="lt1"/>
                          </a:solidFill>
                        </a:rPr>
                        <a:t>Paradigm 3: AI-empowered</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b="1" lang="en" sz="1200">
                          <a:solidFill>
                            <a:schemeClr val="lt1"/>
                          </a:solidFill>
                        </a:rPr>
                        <a:t>Learner as leader</a:t>
                      </a:r>
                      <a:endParaRPr b="1" sz="13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en">
                          <a:solidFill>
                            <a:schemeClr val="lt1"/>
                          </a:solidFill>
                        </a:rPr>
                        <a:t>Connectivism, Complex adaptive system</a:t>
                      </a:r>
                      <a:endParaRPr>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en">
                          <a:solidFill>
                            <a:schemeClr val="lt1"/>
                          </a:solidFill>
                        </a:rPr>
                        <a:t>Human-computer cooperation; Personalised/adaptive learning; ChatGPT</a:t>
                      </a:r>
                      <a:endParaRPr>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51C75"/>
                    </a:solidFill>
                  </a:tcPr>
                </a:tc>
              </a:tr>
            </a:tbl>
          </a:graphicData>
        </a:graphic>
      </p:graphicFrame>
      <p:sp>
        <p:nvSpPr>
          <p:cNvPr id="474" name="Google Shape;474;p60"/>
          <p:cNvSpPr txBox="1"/>
          <p:nvPr>
            <p:ph idx="4294967295" type="sldNum"/>
          </p:nvPr>
        </p:nvSpPr>
        <p:spPr>
          <a:xfrm>
            <a:off x="8556784"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80" name="Google Shape;480;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81" name="Google Shape;481;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82" name="Google Shape;482;p61"/>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3" name="Google Shape;483;p61"/>
          <p:cNvPicPr preferRelativeResize="0"/>
          <p:nvPr/>
        </p:nvPicPr>
        <p:blipFill>
          <a:blip r:embed="rId3">
            <a:alphaModFix/>
          </a:blip>
          <a:stretch>
            <a:fillRect/>
          </a:stretch>
        </p:blipFill>
        <p:spPr>
          <a:xfrm>
            <a:off x="2560475" y="31675"/>
            <a:ext cx="4208099" cy="49277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sp>
        <p:nvSpPr>
          <p:cNvPr id="489" name="Google Shape;48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90" name="Google Shape;490;p62"/>
          <p:cNvPicPr preferRelativeResize="0"/>
          <p:nvPr/>
        </p:nvPicPr>
        <p:blipFill>
          <a:blip r:embed="rId3">
            <a:alphaModFix/>
          </a:blip>
          <a:stretch>
            <a:fillRect/>
          </a:stretch>
        </p:blipFill>
        <p:spPr>
          <a:xfrm>
            <a:off x="152400" y="152400"/>
            <a:ext cx="8868749" cy="4572000"/>
          </a:xfrm>
          <a:prstGeom prst="rect">
            <a:avLst/>
          </a:prstGeom>
          <a:noFill/>
          <a:ln>
            <a:noFill/>
          </a:ln>
        </p:spPr>
      </p:pic>
      <p:sp>
        <p:nvSpPr>
          <p:cNvPr id="491" name="Google Shape;491;p62"/>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2"/>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493" name="Google Shape;493;p62"/>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99" name="Google Shape;499;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0" name="Google Shape;500;p63"/>
          <p:cNvPicPr preferRelativeResize="0"/>
          <p:nvPr/>
        </p:nvPicPr>
        <p:blipFill>
          <a:blip r:embed="rId3">
            <a:alphaModFix/>
          </a:blip>
          <a:stretch>
            <a:fillRect/>
          </a:stretch>
        </p:blipFill>
        <p:spPr>
          <a:xfrm>
            <a:off x="2511875" y="339938"/>
            <a:ext cx="4463624" cy="4463624"/>
          </a:xfrm>
          <a:prstGeom prst="rect">
            <a:avLst/>
          </a:prstGeom>
          <a:noFill/>
          <a:ln>
            <a:noFill/>
          </a:ln>
        </p:spPr>
      </p:pic>
      <p:sp>
        <p:nvSpPr>
          <p:cNvPr id="501" name="Google Shape;50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02" name="Google Shape;502;p63"/>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63"/>
          <p:cNvPicPr preferRelativeResize="0"/>
          <p:nvPr/>
        </p:nvPicPr>
        <p:blipFill>
          <a:blip r:embed="rId4">
            <a:alphaModFix/>
          </a:blip>
          <a:stretch>
            <a:fillRect/>
          </a:stretch>
        </p:blipFill>
        <p:spPr>
          <a:xfrm>
            <a:off x="8574652" y="4945538"/>
            <a:ext cx="385526" cy="176875"/>
          </a:xfrm>
          <a:prstGeom prst="rect">
            <a:avLst/>
          </a:prstGeom>
          <a:noFill/>
          <a:ln>
            <a:noFill/>
          </a:ln>
        </p:spPr>
      </p:pic>
      <p:sp>
        <p:nvSpPr>
          <p:cNvPr id="504" name="Google Shape;504;p63"/>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4"/>
          <p:cNvSpPr txBox="1"/>
          <p:nvPr>
            <p:ph idx="4294967295" type="title"/>
          </p:nvPr>
        </p:nvSpPr>
        <p:spPr>
          <a:xfrm>
            <a:off x="4487100" y="2235025"/>
            <a:ext cx="8520600" cy="841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Tips and strategies </a:t>
            </a:r>
            <a:endParaRPr>
              <a:solidFill>
                <a:schemeClr val="lt1"/>
              </a:solidFill>
            </a:endParaRPr>
          </a:p>
          <a:p>
            <a:pPr indent="0" lvl="0" marL="0" rtl="0" algn="l">
              <a:spcBef>
                <a:spcPts val="0"/>
              </a:spcBef>
              <a:spcAft>
                <a:spcPts val="0"/>
              </a:spcAft>
              <a:buNone/>
            </a:pPr>
            <a:r>
              <a:rPr lang="en">
                <a:solidFill>
                  <a:schemeClr val="lt1"/>
                </a:solidFill>
              </a:rPr>
              <a:t>for redesigning activities</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15" name="Google Shape;515;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6" name="Google Shape;516;p65"/>
          <p:cNvPicPr preferRelativeResize="0"/>
          <p:nvPr/>
        </p:nvPicPr>
        <p:blipFill>
          <a:blip r:embed="rId3">
            <a:alphaModFix/>
          </a:blip>
          <a:stretch>
            <a:fillRect/>
          </a:stretch>
        </p:blipFill>
        <p:spPr>
          <a:xfrm>
            <a:off x="206700" y="362050"/>
            <a:ext cx="6769150" cy="4575950"/>
          </a:xfrm>
          <a:prstGeom prst="rect">
            <a:avLst/>
          </a:prstGeom>
          <a:noFill/>
          <a:ln>
            <a:noFill/>
          </a:ln>
        </p:spPr>
      </p:pic>
      <p:sp>
        <p:nvSpPr>
          <p:cNvPr id="517" name="Google Shape;517;p65"/>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18" name="Google Shape;518;p65"/>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24" name="Google Shape;524;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5" name="Google Shape;525;p66"/>
          <p:cNvPicPr preferRelativeResize="0"/>
          <p:nvPr/>
        </p:nvPicPr>
        <p:blipFill>
          <a:blip r:embed="rId3">
            <a:alphaModFix/>
          </a:blip>
          <a:stretch>
            <a:fillRect/>
          </a:stretch>
        </p:blipFill>
        <p:spPr>
          <a:xfrm>
            <a:off x="0" y="419695"/>
            <a:ext cx="9144000" cy="4304109"/>
          </a:xfrm>
          <a:prstGeom prst="rect">
            <a:avLst/>
          </a:prstGeom>
          <a:noFill/>
          <a:ln>
            <a:noFill/>
          </a:ln>
        </p:spPr>
      </p:pic>
      <p:sp>
        <p:nvSpPr>
          <p:cNvPr id="526" name="Google Shape;526;p66"/>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27" name="Google Shape;527;p66"/>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7"/>
          <p:cNvSpPr txBox="1"/>
          <p:nvPr>
            <p:ph type="title"/>
          </p:nvPr>
        </p:nvSpPr>
        <p:spPr>
          <a:xfrm>
            <a:off x="311700" y="36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Guides for educators to embrace ChatGPT in activities</a:t>
            </a:r>
            <a:endParaRPr b="1"/>
          </a:p>
        </p:txBody>
      </p:sp>
      <p:sp>
        <p:nvSpPr>
          <p:cNvPr id="533" name="Google Shape;533;p67"/>
          <p:cNvSpPr txBox="1"/>
          <p:nvPr>
            <p:ph idx="1" type="body"/>
          </p:nvPr>
        </p:nvSpPr>
        <p:spPr>
          <a:xfrm>
            <a:off x="311700" y="941525"/>
            <a:ext cx="8520600" cy="3416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AutoNum type="arabicPeriod"/>
            </a:pPr>
            <a:r>
              <a:rPr lang="en" sz="1300">
                <a:solidFill>
                  <a:schemeClr val="dk1"/>
                </a:solidFill>
              </a:rPr>
              <a:t>Allow students to use ChatGPT and </a:t>
            </a:r>
            <a:r>
              <a:rPr b="1" lang="en" sz="1300">
                <a:solidFill>
                  <a:srgbClr val="9900FF"/>
                </a:solidFill>
              </a:rPr>
              <a:t>have a discussion on the rules of its usage</a:t>
            </a:r>
            <a:r>
              <a:rPr lang="en" sz="1300">
                <a:solidFill>
                  <a:schemeClr val="dk1"/>
                </a:solidFill>
              </a:rPr>
              <a:t>.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Practice </a:t>
            </a:r>
            <a:r>
              <a:rPr b="1" lang="en" sz="1300">
                <a:solidFill>
                  <a:srgbClr val="9900FF"/>
                </a:solidFill>
              </a:rPr>
              <a:t>retrieval and other memorisation activities that specify certain time, topic or activities conducted previously</a:t>
            </a:r>
            <a:r>
              <a:rPr lang="en" sz="1300">
                <a:solidFill>
                  <a:schemeClr val="dk1"/>
                </a:solidFill>
              </a:rPr>
              <a:t> to ensure students take effort to understand and analyze any references they have utilized.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Create more</a:t>
            </a:r>
            <a:r>
              <a:rPr b="1" lang="en" sz="1300">
                <a:solidFill>
                  <a:srgbClr val="9900FF"/>
                </a:solidFill>
              </a:rPr>
              <a:t> collaborative and discussion activities</a:t>
            </a:r>
            <a:r>
              <a:rPr lang="en" sz="1300">
                <a:solidFill>
                  <a:schemeClr val="dk1"/>
                </a:solidFill>
              </a:rPr>
              <a:t>. When students discuss, they do so from their own working and long-term memory. Sure, they can look up quick answers, but to carry on a conversation, most of the work comes from their own thinking. After a discussion, students can recap the discussion and share their reflections about it ... and that's much harder to do with a bot.</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Emphasize </a:t>
            </a:r>
            <a:r>
              <a:rPr b="1" lang="en" sz="1300">
                <a:solidFill>
                  <a:srgbClr val="9900FF"/>
                </a:solidFill>
              </a:rPr>
              <a:t>experiential learning and engage students in personalized elaboration</a:t>
            </a:r>
            <a:r>
              <a:rPr lang="en" sz="1300">
                <a:solidFill>
                  <a:schemeClr val="dk1"/>
                </a:solidFill>
              </a:rPr>
              <a:t> that relate to their local surroundings and routines. Let students demonstrate what they have learnt. Asking students to bring in ideas, evidence, perspectives, and data from contemporary or personal events or geographical contexts will make it more difficult (although not impossible) for them to just ask an AI to write their assignment.</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Conduct activity that requires students to </a:t>
            </a:r>
            <a:r>
              <a:rPr b="1" lang="en" sz="1300">
                <a:solidFill>
                  <a:srgbClr val="9900FF"/>
                </a:solidFill>
              </a:rPr>
              <a:t>use ChatGPT to answer questions related to a topic, and experiment to identify questions that can’t be answered</a:t>
            </a:r>
            <a:r>
              <a:rPr lang="en" sz="1300">
                <a:solidFill>
                  <a:schemeClr val="dk1"/>
                </a:solidFill>
              </a:rPr>
              <a:t>. This will let the students think critically and dive deeper into the topic. </a:t>
            </a:r>
            <a:endParaRPr sz="1300">
              <a:solidFill>
                <a:schemeClr val="dk1"/>
              </a:solidFill>
            </a:endParaRPr>
          </a:p>
          <a:p>
            <a:pPr indent="0" lvl="0" marL="457200" rtl="0" algn="l">
              <a:spcBef>
                <a:spcPts val="1000"/>
              </a:spcBef>
              <a:spcAft>
                <a:spcPts val="1000"/>
              </a:spcAft>
              <a:buNone/>
            </a:pPr>
            <a:r>
              <a:t/>
            </a:r>
            <a:endParaRPr sz="1300"/>
          </a:p>
        </p:txBody>
      </p:sp>
      <p:sp>
        <p:nvSpPr>
          <p:cNvPr id="534" name="Google Shape;534;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35" name="Google Shape;535;p67"/>
          <p:cNvPicPr preferRelativeResize="0"/>
          <p:nvPr/>
        </p:nvPicPr>
        <p:blipFill>
          <a:blip r:embed="rId3">
            <a:alphaModFix/>
          </a:blip>
          <a:stretch>
            <a:fillRect/>
          </a:stretch>
        </p:blipFill>
        <p:spPr>
          <a:xfrm>
            <a:off x="7285196" y="33450"/>
            <a:ext cx="1812150" cy="1091050"/>
          </a:xfrm>
          <a:prstGeom prst="rect">
            <a:avLst/>
          </a:prstGeom>
          <a:noFill/>
          <a:ln>
            <a:noFill/>
          </a:ln>
        </p:spPr>
      </p:pic>
      <p:sp>
        <p:nvSpPr>
          <p:cNvPr id="536" name="Google Shape;536;p67"/>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67"/>
          <p:cNvPicPr preferRelativeResize="0"/>
          <p:nvPr/>
        </p:nvPicPr>
        <p:blipFill>
          <a:blip r:embed="rId4">
            <a:alphaModFix/>
          </a:blip>
          <a:stretch>
            <a:fillRect/>
          </a:stretch>
        </p:blipFill>
        <p:spPr>
          <a:xfrm>
            <a:off x="8574652" y="4945538"/>
            <a:ext cx="385526" cy="176875"/>
          </a:xfrm>
          <a:prstGeom prst="rect">
            <a:avLst/>
          </a:prstGeom>
          <a:noFill/>
          <a:ln>
            <a:noFill/>
          </a:ln>
        </p:spPr>
      </p:pic>
      <p:sp>
        <p:nvSpPr>
          <p:cNvPr id="538" name="Google Shape;538;p67"/>
          <p:cNvSpPr txBox="1"/>
          <p:nvPr/>
        </p:nvSpPr>
        <p:spPr>
          <a:xfrm>
            <a:off x="686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8"/>
          <p:cNvSpPr txBox="1"/>
          <p:nvPr>
            <p:ph type="title"/>
          </p:nvPr>
        </p:nvSpPr>
        <p:spPr>
          <a:xfrm>
            <a:off x="311700" y="445025"/>
            <a:ext cx="869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Practical steps to use ChatGPT in a lesson (my suggestion)</a:t>
            </a:r>
            <a:endParaRPr/>
          </a:p>
        </p:txBody>
      </p:sp>
      <p:sp>
        <p:nvSpPr>
          <p:cNvPr id="544" name="Google Shape;544;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Identify lesson objectives</a:t>
            </a:r>
            <a:endParaRPr/>
          </a:p>
          <a:p>
            <a:pPr indent="-342900" lvl="0" marL="457200" rtl="0" algn="l">
              <a:spcBef>
                <a:spcPts val="0"/>
              </a:spcBef>
              <a:spcAft>
                <a:spcPts val="0"/>
              </a:spcAft>
              <a:buSzPts val="1800"/>
              <a:buAutoNum type="arabicPeriod"/>
            </a:pPr>
            <a:r>
              <a:rPr lang="en"/>
              <a:t>Conduct activities that have tasks requiring students to use ChatGPT. Inform that they have to present their findings.</a:t>
            </a:r>
            <a:endParaRPr/>
          </a:p>
          <a:p>
            <a:pPr indent="-342900" lvl="0" marL="457200" rtl="0" algn="l">
              <a:spcBef>
                <a:spcPts val="0"/>
              </a:spcBef>
              <a:spcAft>
                <a:spcPts val="0"/>
              </a:spcAft>
              <a:buSzPts val="1800"/>
              <a:buAutoNum type="arabicPeriod"/>
            </a:pPr>
            <a:r>
              <a:rPr lang="en"/>
              <a:t>Observe their interactions with ChatGPT - look at the prompts they used. Ask how they feel about using ChatGPT to complete that task.</a:t>
            </a:r>
            <a:endParaRPr/>
          </a:p>
          <a:p>
            <a:pPr indent="-342900" lvl="0" marL="457200" rtl="0" algn="l">
              <a:spcBef>
                <a:spcPts val="0"/>
              </a:spcBef>
              <a:spcAft>
                <a:spcPts val="0"/>
              </a:spcAft>
              <a:buSzPts val="1800"/>
              <a:buAutoNum type="arabicPeriod"/>
            </a:pPr>
            <a:r>
              <a:rPr lang="en"/>
              <a:t>Analyse your instructions and check whether they are too straightforward or manage to encourage students build higher order thinking. Refine the instructions if you have to, and explain to the students </a:t>
            </a:r>
            <a:endParaRPr/>
          </a:p>
          <a:p>
            <a:pPr indent="-342900" lvl="0" marL="457200" rtl="0" algn="l">
              <a:spcBef>
                <a:spcPts val="0"/>
              </a:spcBef>
              <a:spcAft>
                <a:spcPts val="0"/>
              </a:spcAft>
              <a:buSzPts val="1800"/>
              <a:buAutoNum type="arabicPeriod"/>
            </a:pPr>
            <a:r>
              <a:rPr lang="en"/>
              <a:t>Monitor </a:t>
            </a:r>
            <a:r>
              <a:rPr lang="en"/>
              <a:t>how</a:t>
            </a:r>
            <a:r>
              <a:rPr lang="en"/>
              <a:t> they are completing the task. Analyse the quality of answers and their understanding through presentation. </a:t>
            </a:r>
            <a:endParaRPr/>
          </a:p>
        </p:txBody>
      </p:sp>
      <p:sp>
        <p:nvSpPr>
          <p:cNvPr id="545" name="Google Shape;545;p68"/>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46" name="Google Shape;546;p68"/>
          <p:cNvPicPr preferRelativeResize="0"/>
          <p:nvPr/>
        </p:nvPicPr>
        <p:blipFill>
          <a:blip r:embed="rId3">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Practical steps to use ChatGPT in a lesson (by ChatGPT)</a:t>
            </a:r>
            <a:endParaRPr/>
          </a:p>
        </p:txBody>
      </p:sp>
      <p:sp>
        <p:nvSpPr>
          <p:cNvPr id="552" name="Google Shape;552;p69"/>
          <p:cNvSpPr txBox="1"/>
          <p:nvPr>
            <p:ph idx="1" type="body"/>
          </p:nvPr>
        </p:nvSpPr>
        <p:spPr>
          <a:xfrm>
            <a:off x="311700" y="847675"/>
            <a:ext cx="8520600" cy="3416400"/>
          </a:xfrm>
          <a:prstGeom prst="rect">
            <a:avLst/>
          </a:prstGeom>
        </p:spPr>
        <p:txBody>
          <a:bodyPr anchorCtr="0" anchor="t" bIns="91425" lIns="91425" spcFirstLastPara="1" rIns="91425" wrap="square" tIns="91425">
            <a:noAutofit/>
          </a:bodyPr>
          <a:lstStyle/>
          <a:p>
            <a:pPr indent="-305435" lvl="0" marL="457200" rtl="0" algn="l">
              <a:lnSpc>
                <a:spcPct val="95000"/>
              </a:lnSpc>
              <a:spcBef>
                <a:spcPts val="1500"/>
              </a:spcBef>
              <a:spcAft>
                <a:spcPts val="0"/>
              </a:spcAft>
              <a:buClr>
                <a:srgbClr val="374151"/>
              </a:buClr>
              <a:buSzPts val="1210"/>
              <a:buFont typeface="Roboto"/>
              <a:buAutoNum type="arabicPeriod"/>
            </a:pPr>
            <a:r>
              <a:rPr b="1" lang="en" sz="1210">
                <a:solidFill>
                  <a:srgbClr val="374151"/>
                </a:solidFill>
                <a:highlight>
                  <a:srgbClr val="F7F7F8"/>
                </a:highlight>
                <a:latin typeface="Roboto"/>
                <a:ea typeface="Roboto"/>
                <a:cs typeface="Roboto"/>
                <a:sym typeface="Roboto"/>
              </a:rPr>
              <a:t>Define the learning objectives</a:t>
            </a:r>
            <a:r>
              <a:rPr lang="en" sz="1210">
                <a:solidFill>
                  <a:srgbClr val="374151"/>
                </a:solidFill>
                <a:highlight>
                  <a:srgbClr val="F7F7F8"/>
                </a:highlight>
                <a:latin typeface="Roboto"/>
                <a:ea typeface="Roboto"/>
                <a:cs typeface="Roboto"/>
                <a:sym typeface="Roboto"/>
              </a:rPr>
              <a:t>: Before incorporating ChatGPT in your teaching, it is important to identify the specific learning objectives that you want to achieve with your students. This will help you determine the types of questions that you want to pose to ChatGPT and the specific topics that you want to cover.</a:t>
            </a:r>
            <a:endParaRPr sz="1210">
              <a:solidFill>
                <a:srgbClr val="374151"/>
              </a:solidFill>
              <a:highlight>
                <a:srgbClr val="F7F7F8"/>
              </a:highlight>
              <a:latin typeface="Roboto"/>
              <a:ea typeface="Roboto"/>
              <a:cs typeface="Roboto"/>
              <a:sym typeface="Roboto"/>
            </a:endParaRPr>
          </a:p>
          <a:p>
            <a:pPr indent="-305435" lvl="0" marL="457200" rtl="0" algn="l">
              <a:lnSpc>
                <a:spcPct val="95000"/>
              </a:lnSpc>
              <a:spcBef>
                <a:spcPts val="0"/>
              </a:spcBef>
              <a:spcAft>
                <a:spcPts val="0"/>
              </a:spcAft>
              <a:buClr>
                <a:srgbClr val="374151"/>
              </a:buClr>
              <a:buSzPts val="1210"/>
              <a:buFont typeface="Roboto"/>
              <a:buAutoNum type="arabicPeriod"/>
            </a:pPr>
            <a:r>
              <a:rPr b="1" lang="en" sz="1210">
                <a:solidFill>
                  <a:srgbClr val="374151"/>
                </a:solidFill>
                <a:highlight>
                  <a:srgbClr val="F7F7F8"/>
                </a:highlight>
                <a:latin typeface="Roboto"/>
                <a:ea typeface="Roboto"/>
                <a:cs typeface="Roboto"/>
                <a:sym typeface="Roboto"/>
              </a:rPr>
              <a:t>Choose a platform</a:t>
            </a:r>
            <a:r>
              <a:rPr lang="en" sz="1210">
                <a:solidFill>
                  <a:srgbClr val="374151"/>
                </a:solidFill>
                <a:highlight>
                  <a:srgbClr val="F7F7F8"/>
                </a:highlight>
                <a:latin typeface="Roboto"/>
                <a:ea typeface="Roboto"/>
                <a:cs typeface="Roboto"/>
                <a:sym typeface="Roboto"/>
              </a:rPr>
              <a:t>: There are several platforms that you can use to integrate ChatGPT into your teaching, such as Zoom, Microsoft Teams, or Google Meet. You can also use educational chatbot platforms like MobileMonkey or Tars.</a:t>
            </a:r>
            <a:endParaRPr sz="1210">
              <a:solidFill>
                <a:srgbClr val="374151"/>
              </a:solidFill>
              <a:highlight>
                <a:srgbClr val="F7F7F8"/>
              </a:highlight>
              <a:latin typeface="Roboto"/>
              <a:ea typeface="Roboto"/>
              <a:cs typeface="Roboto"/>
              <a:sym typeface="Roboto"/>
            </a:endParaRPr>
          </a:p>
          <a:p>
            <a:pPr indent="-305435" lvl="0" marL="457200" rtl="0" algn="l">
              <a:lnSpc>
                <a:spcPct val="95000"/>
              </a:lnSpc>
              <a:spcBef>
                <a:spcPts val="0"/>
              </a:spcBef>
              <a:spcAft>
                <a:spcPts val="0"/>
              </a:spcAft>
              <a:buClr>
                <a:srgbClr val="374151"/>
              </a:buClr>
              <a:buSzPts val="1210"/>
              <a:buFont typeface="Roboto"/>
              <a:buAutoNum type="arabicPeriod"/>
            </a:pPr>
            <a:r>
              <a:rPr b="1" lang="en" sz="1210">
                <a:solidFill>
                  <a:srgbClr val="374151"/>
                </a:solidFill>
                <a:highlight>
                  <a:srgbClr val="F7F7F8"/>
                </a:highlight>
                <a:latin typeface="Roboto"/>
                <a:ea typeface="Roboto"/>
                <a:cs typeface="Roboto"/>
                <a:sym typeface="Roboto"/>
              </a:rPr>
              <a:t>Introduce ChatGPT to your students</a:t>
            </a:r>
            <a:r>
              <a:rPr lang="en" sz="1210">
                <a:solidFill>
                  <a:srgbClr val="374151"/>
                </a:solidFill>
                <a:highlight>
                  <a:srgbClr val="F7F7F8"/>
                </a:highlight>
                <a:latin typeface="Roboto"/>
                <a:ea typeface="Roboto"/>
                <a:cs typeface="Roboto"/>
                <a:sym typeface="Roboto"/>
              </a:rPr>
              <a:t>: Begin by introducing ChatGPT to your students and explaining how it works. You can use a brief presentation or a video to demonstrate how to ask questions and receive responses from ChatGPT.</a:t>
            </a:r>
            <a:endParaRPr sz="1210">
              <a:solidFill>
                <a:srgbClr val="374151"/>
              </a:solidFill>
              <a:highlight>
                <a:srgbClr val="F7F7F8"/>
              </a:highlight>
              <a:latin typeface="Roboto"/>
              <a:ea typeface="Roboto"/>
              <a:cs typeface="Roboto"/>
              <a:sym typeface="Roboto"/>
            </a:endParaRPr>
          </a:p>
          <a:p>
            <a:pPr indent="-305435" lvl="0" marL="457200" rtl="0" algn="l">
              <a:lnSpc>
                <a:spcPct val="95000"/>
              </a:lnSpc>
              <a:spcBef>
                <a:spcPts val="0"/>
              </a:spcBef>
              <a:spcAft>
                <a:spcPts val="0"/>
              </a:spcAft>
              <a:buClr>
                <a:srgbClr val="374151"/>
              </a:buClr>
              <a:buSzPts val="1210"/>
              <a:buFont typeface="Roboto"/>
              <a:buAutoNum type="arabicPeriod"/>
            </a:pPr>
            <a:r>
              <a:rPr b="1" lang="en" sz="1210">
                <a:solidFill>
                  <a:srgbClr val="374151"/>
                </a:solidFill>
                <a:highlight>
                  <a:srgbClr val="F7F7F8"/>
                </a:highlight>
                <a:latin typeface="Roboto"/>
                <a:ea typeface="Roboto"/>
                <a:cs typeface="Roboto"/>
                <a:sym typeface="Roboto"/>
              </a:rPr>
              <a:t>Pose questions to ChatGPT</a:t>
            </a:r>
            <a:r>
              <a:rPr lang="en" sz="1210">
                <a:solidFill>
                  <a:srgbClr val="374151"/>
                </a:solidFill>
                <a:highlight>
                  <a:srgbClr val="F7F7F8"/>
                </a:highlight>
                <a:latin typeface="Roboto"/>
                <a:ea typeface="Roboto"/>
                <a:cs typeface="Roboto"/>
                <a:sym typeface="Roboto"/>
              </a:rPr>
              <a:t>: Pose questions to ChatGPT that are related to the learning objectives you have identified. This could include questions related to specific topics, as well as questions related to critical thinking and problem-solving.</a:t>
            </a:r>
            <a:endParaRPr sz="1210">
              <a:solidFill>
                <a:srgbClr val="374151"/>
              </a:solidFill>
              <a:highlight>
                <a:srgbClr val="F7F7F8"/>
              </a:highlight>
              <a:latin typeface="Roboto"/>
              <a:ea typeface="Roboto"/>
              <a:cs typeface="Roboto"/>
              <a:sym typeface="Roboto"/>
            </a:endParaRPr>
          </a:p>
          <a:p>
            <a:pPr indent="-305435" lvl="0" marL="457200" rtl="0" algn="l">
              <a:lnSpc>
                <a:spcPct val="95000"/>
              </a:lnSpc>
              <a:spcBef>
                <a:spcPts val="0"/>
              </a:spcBef>
              <a:spcAft>
                <a:spcPts val="0"/>
              </a:spcAft>
              <a:buClr>
                <a:srgbClr val="374151"/>
              </a:buClr>
              <a:buSzPts val="1210"/>
              <a:buFont typeface="Roboto"/>
              <a:buAutoNum type="arabicPeriod"/>
            </a:pPr>
            <a:r>
              <a:rPr b="1" lang="en" sz="1210">
                <a:solidFill>
                  <a:srgbClr val="374151"/>
                </a:solidFill>
                <a:highlight>
                  <a:srgbClr val="F7F7F8"/>
                </a:highlight>
                <a:latin typeface="Roboto"/>
                <a:ea typeface="Roboto"/>
                <a:cs typeface="Roboto"/>
                <a:sym typeface="Roboto"/>
              </a:rPr>
              <a:t>Evaluate responses</a:t>
            </a:r>
            <a:r>
              <a:rPr lang="en" sz="1210">
                <a:solidFill>
                  <a:srgbClr val="374151"/>
                </a:solidFill>
                <a:highlight>
                  <a:srgbClr val="F7F7F8"/>
                </a:highlight>
                <a:latin typeface="Roboto"/>
                <a:ea typeface="Roboto"/>
                <a:cs typeface="Roboto"/>
                <a:sym typeface="Roboto"/>
              </a:rPr>
              <a:t>: Evaluate the responses from ChatGPT to ensure that they are accurate and relevant to the questions posed. Discuss the responses with your students and encourage them to provide feedback on whether the responses were helpful or not.</a:t>
            </a:r>
            <a:endParaRPr sz="1210">
              <a:solidFill>
                <a:srgbClr val="374151"/>
              </a:solidFill>
              <a:highlight>
                <a:srgbClr val="F7F7F8"/>
              </a:highlight>
              <a:latin typeface="Roboto"/>
              <a:ea typeface="Roboto"/>
              <a:cs typeface="Roboto"/>
              <a:sym typeface="Roboto"/>
            </a:endParaRPr>
          </a:p>
          <a:p>
            <a:pPr indent="-305435" lvl="0" marL="457200" rtl="0" algn="l">
              <a:lnSpc>
                <a:spcPct val="95000"/>
              </a:lnSpc>
              <a:spcBef>
                <a:spcPts val="0"/>
              </a:spcBef>
              <a:spcAft>
                <a:spcPts val="0"/>
              </a:spcAft>
              <a:buClr>
                <a:srgbClr val="374151"/>
              </a:buClr>
              <a:buSzPts val="1210"/>
              <a:buFont typeface="Roboto"/>
              <a:buAutoNum type="arabicPeriod"/>
            </a:pPr>
            <a:r>
              <a:rPr b="1" lang="en" sz="1210">
                <a:solidFill>
                  <a:srgbClr val="374151"/>
                </a:solidFill>
                <a:highlight>
                  <a:srgbClr val="F7F7F8"/>
                </a:highlight>
                <a:latin typeface="Roboto"/>
                <a:ea typeface="Roboto"/>
                <a:cs typeface="Roboto"/>
                <a:sym typeface="Roboto"/>
              </a:rPr>
              <a:t>Use ChatGPT for individual and group work</a:t>
            </a:r>
            <a:r>
              <a:rPr lang="en" sz="1210">
                <a:solidFill>
                  <a:srgbClr val="374151"/>
                </a:solidFill>
                <a:highlight>
                  <a:srgbClr val="F7F7F8"/>
                </a:highlight>
                <a:latin typeface="Roboto"/>
                <a:ea typeface="Roboto"/>
                <a:cs typeface="Roboto"/>
                <a:sym typeface="Roboto"/>
              </a:rPr>
              <a:t>: ChatGPT can be used for individual learning and research, as well as for collaborative group work. Encourage your students to work together to ask questions and explore different topics using ChatGPT.</a:t>
            </a:r>
            <a:endParaRPr sz="1210">
              <a:solidFill>
                <a:srgbClr val="374151"/>
              </a:solidFill>
              <a:highlight>
                <a:srgbClr val="F7F7F8"/>
              </a:highlight>
              <a:latin typeface="Roboto"/>
              <a:ea typeface="Roboto"/>
              <a:cs typeface="Roboto"/>
              <a:sym typeface="Roboto"/>
            </a:endParaRPr>
          </a:p>
          <a:p>
            <a:pPr indent="-305435" lvl="0" marL="457200" rtl="0" algn="l">
              <a:lnSpc>
                <a:spcPct val="95000"/>
              </a:lnSpc>
              <a:spcBef>
                <a:spcPts val="0"/>
              </a:spcBef>
              <a:spcAft>
                <a:spcPts val="0"/>
              </a:spcAft>
              <a:buClr>
                <a:srgbClr val="374151"/>
              </a:buClr>
              <a:buSzPts val="1210"/>
              <a:buFont typeface="Roboto"/>
              <a:buAutoNum type="arabicPeriod"/>
            </a:pPr>
            <a:r>
              <a:rPr b="1" lang="en" sz="1210">
                <a:solidFill>
                  <a:srgbClr val="374151"/>
                </a:solidFill>
                <a:highlight>
                  <a:srgbClr val="F7F7F8"/>
                </a:highlight>
                <a:latin typeface="Roboto"/>
                <a:ea typeface="Roboto"/>
                <a:cs typeface="Roboto"/>
                <a:sym typeface="Roboto"/>
              </a:rPr>
              <a:t>Provide feedback</a:t>
            </a:r>
            <a:r>
              <a:rPr lang="en" sz="1210">
                <a:solidFill>
                  <a:srgbClr val="374151"/>
                </a:solidFill>
                <a:highlight>
                  <a:srgbClr val="F7F7F8"/>
                </a:highlight>
                <a:latin typeface="Roboto"/>
                <a:ea typeface="Roboto"/>
                <a:cs typeface="Roboto"/>
                <a:sym typeface="Roboto"/>
              </a:rPr>
              <a:t>: Provide feedback to your students on their use of ChatGPT, and encourage them to provide feedback on their experiences. This will help you identify areas for improvement and make any necessary adjustments to your teaching approach.</a:t>
            </a:r>
            <a:endParaRPr sz="1765"/>
          </a:p>
        </p:txBody>
      </p:sp>
      <p:sp>
        <p:nvSpPr>
          <p:cNvPr id="553" name="Google Shape;553;p69"/>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54" name="Google Shape;554;p69"/>
          <p:cNvPicPr preferRelativeResize="0"/>
          <p:nvPr/>
        </p:nvPicPr>
        <p:blipFill>
          <a:blip r:embed="rId3">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pSp>
        <p:nvGrpSpPr>
          <p:cNvPr id="249" name="Google Shape;249;p43"/>
          <p:cNvGrpSpPr/>
          <p:nvPr/>
        </p:nvGrpSpPr>
        <p:grpSpPr>
          <a:xfrm rot="5400000">
            <a:off x="5797127" y="1804013"/>
            <a:ext cx="5143203" cy="1535076"/>
            <a:chOff x="961825" y="1874825"/>
            <a:chExt cx="1540250" cy="304500"/>
          </a:xfrm>
        </p:grpSpPr>
        <p:sp>
          <p:nvSpPr>
            <p:cNvPr id="250" name="Google Shape;250;p43"/>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251" name="Google Shape;251;p43"/>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252" name="Google Shape;252;p43"/>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grpSp>
        <p:nvGrpSpPr>
          <p:cNvPr id="253" name="Google Shape;253;p43"/>
          <p:cNvGrpSpPr/>
          <p:nvPr/>
        </p:nvGrpSpPr>
        <p:grpSpPr>
          <a:xfrm rot="5400000">
            <a:off x="2673715" y="204109"/>
            <a:ext cx="268619" cy="5657057"/>
            <a:chOff x="5706126" y="1518062"/>
            <a:chExt cx="288032" cy="5064509"/>
          </a:xfrm>
        </p:grpSpPr>
        <p:sp>
          <p:nvSpPr>
            <p:cNvPr id="254" name="Google Shape;254;p43"/>
            <p:cNvSpPr/>
            <p:nvPr/>
          </p:nvSpPr>
          <p:spPr>
            <a:xfrm>
              <a:off x="5796137" y="1619371"/>
              <a:ext cx="108000" cy="4963200"/>
            </a:xfrm>
            <a:prstGeom prst="rect">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sp>
          <p:nvSpPr>
            <p:cNvPr id="255" name="Google Shape;255;p43"/>
            <p:cNvSpPr/>
            <p:nvPr/>
          </p:nvSpPr>
          <p:spPr>
            <a:xfrm>
              <a:off x="5706126" y="1518062"/>
              <a:ext cx="288032" cy="182746"/>
            </a:xfrm>
            <a:prstGeom prst="flowChartExtract">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grpSp>
      <p:grpSp>
        <p:nvGrpSpPr>
          <p:cNvPr id="256" name="Google Shape;256;p43"/>
          <p:cNvGrpSpPr/>
          <p:nvPr/>
        </p:nvGrpSpPr>
        <p:grpSpPr>
          <a:xfrm rot="5400000">
            <a:off x="2238290" y="139872"/>
            <a:ext cx="531965" cy="5046391"/>
            <a:chOff x="5014500" y="3314020"/>
            <a:chExt cx="709286" cy="3260785"/>
          </a:xfrm>
        </p:grpSpPr>
        <p:sp>
          <p:nvSpPr>
            <p:cNvPr id="257" name="Google Shape;257;p43"/>
            <p:cNvSpPr/>
            <p:nvPr/>
          </p:nvSpPr>
          <p:spPr>
            <a:xfrm>
              <a:off x="5602887" y="3550505"/>
              <a:ext cx="120900" cy="3024300"/>
            </a:xfrm>
            <a:prstGeom prst="rect">
              <a:avLst/>
            </a:pr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sp>
          <p:nvSpPr>
            <p:cNvPr id="258" name="Google Shape;258;p43"/>
            <p:cNvSpPr/>
            <p:nvPr/>
          </p:nvSpPr>
          <p:spPr>
            <a:xfrm flipH="1">
              <a:off x="5020990" y="3314020"/>
              <a:ext cx="699900" cy="911400"/>
            </a:xfrm>
            <a:prstGeom prst="bentArrow">
              <a:avLst>
                <a:gd fmla="val 17792" name="adj1"/>
                <a:gd fmla="val 25000" name="adj2"/>
                <a:gd fmla="val 33165" name="adj3"/>
                <a:gd fmla="val 43750" name="adj4"/>
              </a:avLst>
            </a:pr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sp>
          <p:nvSpPr>
            <p:cNvPr id="259" name="Google Shape;259;p43"/>
            <p:cNvSpPr/>
            <p:nvPr/>
          </p:nvSpPr>
          <p:spPr>
            <a:xfrm flipH="1">
              <a:off x="5014500" y="4749823"/>
              <a:ext cx="699900" cy="911400"/>
            </a:xfrm>
            <a:prstGeom prst="bentArrow">
              <a:avLst>
                <a:gd fmla="val 17792" name="adj1"/>
                <a:gd fmla="val 25000" name="adj2"/>
                <a:gd fmla="val 33165" name="adj3"/>
                <a:gd fmla="val 43750" name="adj4"/>
              </a:avLst>
            </a:pr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grpSp>
      <p:sp>
        <p:nvSpPr>
          <p:cNvPr id="260" name="Google Shape;260;p43"/>
          <p:cNvSpPr txBox="1"/>
          <p:nvPr/>
        </p:nvSpPr>
        <p:spPr>
          <a:xfrm>
            <a:off x="3792956" y="1742456"/>
            <a:ext cx="1252200" cy="6465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SzPts val="800"/>
              <a:buNone/>
            </a:pPr>
            <a:r>
              <a:rPr b="1" lang="en" sz="1400">
                <a:solidFill>
                  <a:srgbClr val="3F3F3F"/>
                </a:solidFill>
                <a:latin typeface="Poppins"/>
                <a:ea typeface="Poppins"/>
                <a:cs typeface="Poppins"/>
                <a:sym typeface="Poppins"/>
              </a:rPr>
              <a:t>Safe and responsible AI</a:t>
            </a:r>
            <a:endParaRPr b="1" sz="1400">
              <a:solidFill>
                <a:srgbClr val="3F3F3F"/>
              </a:solidFill>
              <a:latin typeface="Poppins"/>
              <a:ea typeface="Poppins"/>
              <a:cs typeface="Poppins"/>
              <a:sym typeface="Poppins"/>
            </a:endParaRPr>
          </a:p>
        </p:txBody>
      </p:sp>
      <p:sp>
        <p:nvSpPr>
          <p:cNvPr id="261" name="Google Shape;261;p43"/>
          <p:cNvSpPr txBox="1"/>
          <p:nvPr/>
        </p:nvSpPr>
        <p:spPr>
          <a:xfrm>
            <a:off x="666526" y="1742450"/>
            <a:ext cx="2161200" cy="646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
                <a:solidFill>
                  <a:srgbClr val="3F3F3F"/>
                </a:solidFill>
                <a:latin typeface="Poppins"/>
                <a:ea typeface="Poppins"/>
                <a:cs typeface="Poppins"/>
                <a:sym typeface="Poppins"/>
              </a:rPr>
              <a:t>Practical tips and strategies for </a:t>
            </a:r>
            <a:r>
              <a:rPr b="1" lang="en">
                <a:solidFill>
                  <a:srgbClr val="3F3F3F"/>
                </a:solidFill>
                <a:latin typeface="Poppins"/>
                <a:ea typeface="Poppins"/>
                <a:cs typeface="Poppins"/>
                <a:sym typeface="Poppins"/>
              </a:rPr>
              <a:t>redesigning</a:t>
            </a:r>
            <a:r>
              <a:rPr b="1" lang="en">
                <a:solidFill>
                  <a:srgbClr val="3F3F3F"/>
                </a:solidFill>
                <a:latin typeface="Poppins"/>
                <a:ea typeface="Poppins"/>
                <a:cs typeface="Poppins"/>
                <a:sym typeface="Poppins"/>
              </a:rPr>
              <a:t> activities</a:t>
            </a:r>
            <a:endParaRPr b="1" sz="1400">
              <a:solidFill>
                <a:srgbClr val="3F3F3F"/>
              </a:solidFill>
              <a:latin typeface="Poppins"/>
              <a:ea typeface="Poppins"/>
              <a:cs typeface="Poppins"/>
              <a:sym typeface="Poppins"/>
            </a:endParaRPr>
          </a:p>
        </p:txBody>
      </p:sp>
      <p:sp>
        <p:nvSpPr>
          <p:cNvPr id="262" name="Google Shape;262;p43"/>
          <p:cNvSpPr txBox="1"/>
          <p:nvPr/>
        </p:nvSpPr>
        <p:spPr>
          <a:xfrm>
            <a:off x="3824625" y="3928275"/>
            <a:ext cx="2684100" cy="6465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chemeClr val="dk1"/>
              </a:buClr>
              <a:buFont typeface="Arial"/>
              <a:buNone/>
            </a:pPr>
            <a:r>
              <a:rPr b="1" lang="en">
                <a:solidFill>
                  <a:srgbClr val="3F3F3F"/>
                </a:solidFill>
                <a:latin typeface="Poppins"/>
                <a:ea typeface="Poppins"/>
                <a:cs typeface="Poppins"/>
                <a:sym typeface="Poppins"/>
              </a:rPr>
              <a:t>Practical tips and strategies for redesigning assessment</a:t>
            </a:r>
            <a:endParaRPr b="1">
              <a:solidFill>
                <a:srgbClr val="3F3F3F"/>
              </a:solidFill>
              <a:latin typeface="Poppins"/>
              <a:ea typeface="Poppins"/>
              <a:cs typeface="Poppins"/>
              <a:sym typeface="Poppins"/>
            </a:endParaRPr>
          </a:p>
          <a:p>
            <a:pPr indent="0" lvl="0" marL="0" marR="0" rtl="0" algn="l">
              <a:spcBef>
                <a:spcPts val="0"/>
              </a:spcBef>
              <a:spcAft>
                <a:spcPts val="0"/>
              </a:spcAft>
              <a:buSzPts val="800"/>
              <a:buNone/>
            </a:pPr>
            <a:r>
              <a:t/>
            </a:r>
            <a:endParaRPr b="1">
              <a:solidFill>
                <a:srgbClr val="3F3F3F"/>
              </a:solidFill>
              <a:latin typeface="Poppins"/>
              <a:ea typeface="Poppins"/>
              <a:cs typeface="Poppins"/>
              <a:sym typeface="Poppins"/>
            </a:endParaRPr>
          </a:p>
        </p:txBody>
      </p:sp>
      <p:sp>
        <p:nvSpPr>
          <p:cNvPr id="263" name="Google Shape;263;p43"/>
          <p:cNvSpPr txBox="1"/>
          <p:nvPr/>
        </p:nvSpPr>
        <p:spPr>
          <a:xfrm>
            <a:off x="1528932" y="3928275"/>
            <a:ext cx="14079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800"/>
              <a:buNone/>
            </a:pPr>
            <a:r>
              <a:rPr b="1" lang="en" sz="1400">
                <a:solidFill>
                  <a:srgbClr val="3F3F3F"/>
                </a:solidFill>
                <a:latin typeface="Poppins"/>
                <a:ea typeface="Poppins"/>
                <a:cs typeface="Poppins"/>
                <a:sym typeface="Poppins"/>
              </a:rPr>
              <a:t>Introduction</a:t>
            </a:r>
            <a:r>
              <a:rPr b="1" lang="en">
                <a:solidFill>
                  <a:srgbClr val="3F3F3F"/>
                </a:solidFill>
                <a:latin typeface="Poppins"/>
                <a:ea typeface="Poppins"/>
                <a:cs typeface="Poppins"/>
                <a:sym typeface="Poppins"/>
              </a:rPr>
              <a:t> to ChatGPT</a:t>
            </a:r>
            <a:endParaRPr b="1" sz="1400">
              <a:solidFill>
                <a:srgbClr val="3F3F3F"/>
              </a:solidFill>
              <a:latin typeface="Poppins"/>
              <a:ea typeface="Poppins"/>
              <a:cs typeface="Poppins"/>
              <a:sym typeface="Poppins"/>
            </a:endParaRPr>
          </a:p>
        </p:txBody>
      </p:sp>
      <p:grpSp>
        <p:nvGrpSpPr>
          <p:cNvPr id="264" name="Google Shape;264;p43"/>
          <p:cNvGrpSpPr/>
          <p:nvPr/>
        </p:nvGrpSpPr>
        <p:grpSpPr>
          <a:xfrm>
            <a:off x="-26776" y="3145510"/>
            <a:ext cx="4066266" cy="524925"/>
            <a:chOff x="720436" y="4194014"/>
            <a:chExt cx="5421688" cy="699900"/>
          </a:xfrm>
        </p:grpSpPr>
        <p:sp>
          <p:nvSpPr>
            <p:cNvPr id="265" name="Google Shape;265;p43"/>
            <p:cNvSpPr/>
            <p:nvPr/>
          </p:nvSpPr>
          <p:spPr>
            <a:xfrm flipH="1" rot="5400000">
              <a:off x="3015638" y="1899751"/>
              <a:ext cx="119272" cy="4709676"/>
            </a:xfrm>
            <a:custGeom>
              <a:rect b="b" l="l" r="r" t="t"/>
              <a:pathLst>
                <a:path extrusionOk="0" h="3118991" w="119272">
                  <a:moveTo>
                    <a:pt x="119272" y="0"/>
                  </a:moveTo>
                  <a:lnTo>
                    <a:pt x="0" y="0"/>
                  </a:lnTo>
                  <a:lnTo>
                    <a:pt x="0" y="3118991"/>
                  </a:lnTo>
                  <a:lnTo>
                    <a:pt x="119272" y="3118991"/>
                  </a:lnTo>
                  <a:close/>
                </a:path>
              </a:pathLst>
            </a:cu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sp>
          <p:nvSpPr>
            <p:cNvPr id="266" name="Google Shape;266;p43"/>
            <p:cNvSpPr/>
            <p:nvPr/>
          </p:nvSpPr>
          <p:spPr>
            <a:xfrm rot="5400000">
              <a:off x="4855124" y="3603299"/>
              <a:ext cx="693300" cy="1880700"/>
            </a:xfrm>
            <a:prstGeom prst="bentArrow">
              <a:avLst>
                <a:gd fmla="val 17792" name="adj1"/>
                <a:gd fmla="val 25000" name="adj2"/>
                <a:gd fmla="val 33165" name="adj3"/>
                <a:gd fmla="val 43750" name="adj4"/>
              </a:avLst>
            </a:pr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sp>
          <p:nvSpPr>
            <p:cNvPr id="267" name="Google Shape;267;p43"/>
            <p:cNvSpPr/>
            <p:nvPr/>
          </p:nvSpPr>
          <p:spPr>
            <a:xfrm rot="5400000">
              <a:off x="1889121" y="3603614"/>
              <a:ext cx="699900" cy="1880700"/>
            </a:xfrm>
            <a:prstGeom prst="bentArrow">
              <a:avLst>
                <a:gd fmla="val 17792" name="adj1"/>
                <a:gd fmla="val 25000" name="adj2"/>
                <a:gd fmla="val 33165" name="adj3"/>
                <a:gd fmla="val 43750" name="adj4"/>
              </a:avLst>
            </a:pr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3F3F3F"/>
                </a:solidFill>
                <a:latin typeface="Arial"/>
                <a:ea typeface="Arial"/>
                <a:cs typeface="Arial"/>
                <a:sym typeface="Arial"/>
              </a:endParaRPr>
            </a:p>
          </p:txBody>
        </p:sp>
      </p:grpSp>
      <p:sp>
        <p:nvSpPr>
          <p:cNvPr id="268" name="Google Shape;268;p43"/>
          <p:cNvSpPr/>
          <p:nvPr/>
        </p:nvSpPr>
        <p:spPr>
          <a:xfrm>
            <a:off x="2827240" y="1699069"/>
            <a:ext cx="348300" cy="300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000">
                <a:solidFill>
                  <a:srgbClr val="0070C0"/>
                </a:solidFill>
                <a:latin typeface="Poppins Black"/>
                <a:ea typeface="Poppins Black"/>
                <a:cs typeface="Poppins Black"/>
                <a:sym typeface="Poppins Black"/>
              </a:rPr>
              <a:t>2</a:t>
            </a:r>
            <a:endParaRPr sz="2000">
              <a:solidFill>
                <a:srgbClr val="0070C0"/>
              </a:solidFill>
              <a:latin typeface="Poppins Black"/>
              <a:ea typeface="Poppins Black"/>
              <a:cs typeface="Poppins Black"/>
              <a:sym typeface="Poppins Black"/>
            </a:endParaRPr>
          </a:p>
        </p:txBody>
      </p:sp>
      <p:sp>
        <p:nvSpPr>
          <p:cNvPr id="269" name="Google Shape;269;p43"/>
          <p:cNvSpPr txBox="1"/>
          <p:nvPr/>
        </p:nvSpPr>
        <p:spPr>
          <a:xfrm>
            <a:off x="3476326" y="3917831"/>
            <a:ext cx="348300" cy="37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000">
                <a:solidFill>
                  <a:srgbClr val="0070C0"/>
                </a:solidFill>
                <a:latin typeface="Poppins Black"/>
                <a:ea typeface="Poppins Black"/>
                <a:cs typeface="Poppins Black"/>
                <a:sym typeface="Poppins Black"/>
              </a:rPr>
              <a:t>3</a:t>
            </a:r>
            <a:endParaRPr sz="2000">
              <a:solidFill>
                <a:srgbClr val="0070C0"/>
              </a:solidFill>
              <a:latin typeface="Poppins Black"/>
              <a:ea typeface="Poppins Black"/>
              <a:cs typeface="Poppins Black"/>
              <a:sym typeface="Poppins Black"/>
            </a:endParaRPr>
          </a:p>
        </p:txBody>
      </p:sp>
      <p:sp>
        <p:nvSpPr>
          <p:cNvPr id="270" name="Google Shape;270;p43"/>
          <p:cNvSpPr txBox="1"/>
          <p:nvPr/>
        </p:nvSpPr>
        <p:spPr>
          <a:xfrm>
            <a:off x="5045155" y="1726744"/>
            <a:ext cx="348300" cy="37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000">
                <a:solidFill>
                  <a:srgbClr val="0070C0"/>
                </a:solidFill>
                <a:latin typeface="Poppins Black"/>
                <a:ea typeface="Poppins Black"/>
                <a:cs typeface="Poppins Black"/>
                <a:sym typeface="Poppins Black"/>
              </a:rPr>
              <a:t>4</a:t>
            </a:r>
            <a:endParaRPr sz="2000">
              <a:solidFill>
                <a:srgbClr val="0070C0"/>
              </a:solidFill>
              <a:latin typeface="Poppins Black"/>
              <a:ea typeface="Poppins Black"/>
              <a:cs typeface="Poppins Black"/>
              <a:sym typeface="Poppins Black"/>
            </a:endParaRPr>
          </a:p>
        </p:txBody>
      </p:sp>
      <p:sp>
        <p:nvSpPr>
          <p:cNvPr id="271" name="Google Shape;271;p43"/>
          <p:cNvSpPr txBox="1"/>
          <p:nvPr/>
        </p:nvSpPr>
        <p:spPr>
          <a:xfrm>
            <a:off x="1180595" y="3886969"/>
            <a:ext cx="348300" cy="37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000">
                <a:solidFill>
                  <a:srgbClr val="0070C0"/>
                </a:solidFill>
                <a:latin typeface="Poppins Black"/>
                <a:ea typeface="Poppins Black"/>
                <a:cs typeface="Poppins Black"/>
                <a:sym typeface="Poppins Black"/>
              </a:rPr>
              <a:t>1</a:t>
            </a:r>
            <a:endParaRPr sz="2000">
              <a:solidFill>
                <a:srgbClr val="0070C0"/>
              </a:solidFill>
              <a:latin typeface="Poppins Black"/>
              <a:ea typeface="Poppins Black"/>
              <a:cs typeface="Poppins Black"/>
              <a:sym typeface="Poppins Black"/>
            </a:endParaRPr>
          </a:p>
        </p:txBody>
      </p:sp>
      <p:sp>
        <p:nvSpPr>
          <p:cNvPr id="272" name="Google Shape;272;p43"/>
          <p:cNvSpPr/>
          <p:nvPr/>
        </p:nvSpPr>
        <p:spPr>
          <a:xfrm rot="2791896">
            <a:off x="6154496" y="2336660"/>
            <a:ext cx="350672" cy="859264"/>
          </a:xfrm>
          <a:custGeom>
            <a:rect b="b" l="l" r="r" t="t"/>
            <a:pathLst>
              <a:path extrusionOk="0" h="2598393" w="106042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3" name="Google Shape;273;p43"/>
          <p:cNvSpPr txBox="1"/>
          <p:nvPr/>
        </p:nvSpPr>
        <p:spPr>
          <a:xfrm>
            <a:off x="5690279" y="3145519"/>
            <a:ext cx="1278600" cy="215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1400">
                <a:solidFill>
                  <a:srgbClr val="3F3F3F"/>
                </a:solidFill>
                <a:latin typeface="Poppins"/>
                <a:ea typeface="Poppins"/>
                <a:cs typeface="Poppins"/>
                <a:sym typeface="Poppins"/>
              </a:rPr>
              <a:t>CONCLUSION</a:t>
            </a:r>
            <a:endParaRPr b="1" sz="1400">
              <a:latin typeface="Poppins"/>
              <a:ea typeface="Poppins"/>
              <a:cs typeface="Poppins"/>
              <a:sym typeface="Poppins"/>
            </a:endParaRPr>
          </a:p>
        </p:txBody>
      </p:sp>
      <p:sp>
        <p:nvSpPr>
          <p:cNvPr id="274" name="Google Shape;274;p43"/>
          <p:cNvSpPr txBox="1"/>
          <p:nvPr/>
        </p:nvSpPr>
        <p:spPr>
          <a:xfrm>
            <a:off x="1054824" y="302813"/>
            <a:ext cx="6456300" cy="500100"/>
          </a:xfrm>
          <a:prstGeom prst="rect">
            <a:avLst/>
          </a:prstGeom>
          <a:noFill/>
          <a:ln>
            <a:noFill/>
          </a:ln>
        </p:spPr>
        <p:txBody>
          <a:bodyPr anchorCtr="0" anchor="ctr" bIns="34275" lIns="68575" spcFirstLastPara="1" rIns="68575" wrap="square" tIns="34275">
            <a:spAutoFit/>
          </a:bodyPr>
          <a:lstStyle/>
          <a:p>
            <a:pPr indent="0" lvl="0" marL="0" rtl="0" algn="l">
              <a:spcBef>
                <a:spcPts val="0"/>
              </a:spcBef>
              <a:spcAft>
                <a:spcPts val="0"/>
              </a:spcAft>
              <a:buSzPts val="1100"/>
              <a:buNone/>
            </a:pPr>
            <a:r>
              <a:rPr lang="en" sz="2800">
                <a:solidFill>
                  <a:schemeClr val="dk1"/>
                </a:solidFill>
                <a:latin typeface="Poppins Black"/>
                <a:ea typeface="Poppins Black"/>
                <a:cs typeface="Poppins Black"/>
                <a:sym typeface="Poppins Black"/>
              </a:rPr>
              <a:t>Outlines</a:t>
            </a:r>
            <a:endParaRPr sz="3600">
              <a:solidFill>
                <a:srgbClr val="595959"/>
              </a:solidFill>
              <a:latin typeface="Poppins Black"/>
              <a:ea typeface="Poppins Black"/>
              <a:cs typeface="Poppins Black"/>
              <a:sym typeface="Poppins Black"/>
            </a:endParaRPr>
          </a:p>
        </p:txBody>
      </p:sp>
      <p:pic>
        <p:nvPicPr>
          <p:cNvPr id="275" name="Google Shape;275;p43"/>
          <p:cNvPicPr preferRelativeResize="0"/>
          <p:nvPr/>
        </p:nvPicPr>
        <p:blipFill rotWithShape="1">
          <a:blip r:embed="rId3">
            <a:alphaModFix/>
          </a:blip>
          <a:srcRect b="661" l="0" r="0" t="670"/>
          <a:stretch/>
        </p:blipFill>
        <p:spPr>
          <a:xfrm>
            <a:off x="225129" y="153757"/>
            <a:ext cx="798221" cy="798220"/>
          </a:xfrm>
          <a:prstGeom prst="rect">
            <a:avLst/>
          </a:prstGeom>
          <a:noFill/>
          <a:ln>
            <a:noFill/>
          </a:ln>
        </p:spPr>
      </p:pic>
      <p:sp>
        <p:nvSpPr>
          <p:cNvPr id="276" name="Google Shape;276;p43"/>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3"/>
          <p:cNvSpPr txBox="1"/>
          <p:nvPr/>
        </p:nvSpPr>
        <p:spPr>
          <a:xfrm>
            <a:off x="1261250" y="4788425"/>
            <a:ext cx="5657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278" name="Google Shape;278;p43"/>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0"/>
          <p:cNvSpPr txBox="1"/>
          <p:nvPr>
            <p:ph type="title"/>
          </p:nvPr>
        </p:nvSpPr>
        <p:spPr>
          <a:xfrm>
            <a:off x="2355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My experience</a:t>
            </a:r>
            <a:endParaRPr/>
          </a:p>
        </p:txBody>
      </p:sp>
      <p:sp>
        <p:nvSpPr>
          <p:cNvPr id="560" name="Google Shape;560;p70"/>
          <p:cNvSpPr txBox="1"/>
          <p:nvPr>
            <p:ph idx="1" type="body"/>
          </p:nvPr>
        </p:nvSpPr>
        <p:spPr>
          <a:xfrm>
            <a:off x="159300" y="1152475"/>
            <a:ext cx="22068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Lesson: Week 2</a:t>
            </a:r>
            <a:endParaRPr/>
          </a:p>
          <a:p>
            <a:pPr indent="0" lvl="0" marL="0" rtl="0" algn="l">
              <a:spcBef>
                <a:spcPts val="1200"/>
              </a:spcBef>
              <a:spcAft>
                <a:spcPts val="0"/>
              </a:spcAft>
              <a:buNone/>
            </a:pPr>
            <a:r>
              <a:rPr lang="en"/>
              <a:t>Objective: students should be able to compare sorting algorithms and explain the time complexity</a:t>
            </a:r>
            <a:endParaRPr/>
          </a:p>
          <a:p>
            <a:pPr indent="0" lvl="0" marL="0" rtl="0" algn="l">
              <a:spcBef>
                <a:spcPts val="1200"/>
              </a:spcBef>
              <a:spcAft>
                <a:spcPts val="0"/>
              </a:spcAft>
              <a:buNone/>
            </a:pPr>
            <a:r>
              <a:rPr lang="en"/>
              <a:t>Activity:</a:t>
            </a:r>
            <a:endParaRPr/>
          </a:p>
          <a:p>
            <a:pPr indent="-317182" lvl="0" marL="457200" rtl="0" algn="l">
              <a:spcBef>
                <a:spcPts val="1200"/>
              </a:spcBef>
              <a:spcAft>
                <a:spcPts val="0"/>
              </a:spcAft>
              <a:buSzPct val="100000"/>
              <a:buChar char="-"/>
            </a:pPr>
            <a:r>
              <a:rPr lang="en"/>
              <a:t>Memory recall</a:t>
            </a:r>
            <a:endParaRPr/>
          </a:p>
          <a:p>
            <a:pPr indent="-317182" lvl="0" marL="457200" rtl="0" algn="l">
              <a:spcBef>
                <a:spcPts val="0"/>
              </a:spcBef>
              <a:spcAft>
                <a:spcPts val="0"/>
              </a:spcAft>
              <a:buSzPct val="100000"/>
              <a:buChar char="-"/>
            </a:pPr>
            <a:r>
              <a:rPr lang="en"/>
              <a:t>Find answers in pairs</a:t>
            </a:r>
            <a:endParaRPr/>
          </a:p>
          <a:p>
            <a:pPr indent="-317182" lvl="0" marL="457200" rtl="0" algn="l">
              <a:spcBef>
                <a:spcPts val="0"/>
              </a:spcBef>
              <a:spcAft>
                <a:spcPts val="0"/>
              </a:spcAft>
              <a:buSzPct val="100000"/>
              <a:buChar char="-"/>
            </a:pPr>
            <a:r>
              <a:rPr lang="en"/>
              <a:t>Give presentation</a:t>
            </a:r>
            <a:endParaRPr/>
          </a:p>
          <a:p>
            <a:pPr indent="0" lvl="0" marL="0" rtl="0" algn="l">
              <a:spcBef>
                <a:spcPts val="1200"/>
              </a:spcBef>
              <a:spcAft>
                <a:spcPts val="1200"/>
              </a:spcAft>
              <a:buNone/>
            </a:pPr>
            <a:r>
              <a:t/>
            </a:r>
            <a:endParaRPr/>
          </a:p>
        </p:txBody>
      </p:sp>
      <p:pic>
        <p:nvPicPr>
          <p:cNvPr id="561" name="Google Shape;561;p70"/>
          <p:cNvPicPr preferRelativeResize="0"/>
          <p:nvPr/>
        </p:nvPicPr>
        <p:blipFill>
          <a:blip r:embed="rId3">
            <a:alphaModFix/>
          </a:blip>
          <a:stretch>
            <a:fillRect/>
          </a:stretch>
        </p:blipFill>
        <p:spPr>
          <a:xfrm>
            <a:off x="2570750" y="364900"/>
            <a:ext cx="6573251" cy="4221626"/>
          </a:xfrm>
          <a:prstGeom prst="rect">
            <a:avLst/>
          </a:prstGeom>
          <a:noFill/>
          <a:ln>
            <a:noFill/>
          </a:ln>
        </p:spPr>
      </p:pic>
      <p:sp>
        <p:nvSpPr>
          <p:cNvPr id="562" name="Google Shape;562;p70"/>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63" name="Google Shape;563;p70"/>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1"/>
          <p:cNvSpPr txBox="1"/>
          <p:nvPr>
            <p:ph type="title"/>
          </p:nvPr>
        </p:nvSpPr>
        <p:spPr>
          <a:xfrm>
            <a:off x="777903" y="646175"/>
            <a:ext cx="2254200" cy="1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Instructions</a:t>
            </a:r>
            <a:endParaRPr/>
          </a:p>
        </p:txBody>
      </p:sp>
      <p:sp>
        <p:nvSpPr>
          <p:cNvPr id="569" name="Google Shape;569;p71"/>
          <p:cNvSpPr txBox="1"/>
          <p:nvPr>
            <p:ph idx="1" type="body"/>
          </p:nvPr>
        </p:nvSpPr>
        <p:spPr>
          <a:xfrm>
            <a:off x="311700" y="1152473"/>
            <a:ext cx="3558600" cy="3720300"/>
          </a:xfrm>
          <a:prstGeom prst="rect">
            <a:avLst/>
          </a:prstGeom>
        </p:spPr>
        <p:txBody>
          <a:bodyPr anchorCtr="0" anchor="t" bIns="91425" lIns="91425" spcFirstLastPara="1" rIns="91425" wrap="square" tIns="91425">
            <a:noAutofit/>
          </a:bodyPr>
          <a:lstStyle/>
          <a:p>
            <a:pPr indent="-304800" lvl="0" marL="457200" rtl="0" algn="l">
              <a:lnSpc>
                <a:spcPct val="95000"/>
              </a:lnSpc>
              <a:spcBef>
                <a:spcPts val="0"/>
              </a:spcBef>
              <a:spcAft>
                <a:spcPts val="0"/>
              </a:spcAft>
              <a:buSzPts val="1200"/>
              <a:buAutoNum type="arabicPeriod"/>
            </a:pPr>
            <a:r>
              <a:rPr b="1" lang="en" sz="1200"/>
              <a:t>Choose 2 sorting algo. Provide explanation on them</a:t>
            </a:r>
            <a:endParaRPr b="1" sz="1200"/>
          </a:p>
          <a:p>
            <a:pPr indent="-304800" lvl="0" marL="457200" rtl="0" algn="l">
              <a:lnSpc>
                <a:spcPct val="95000"/>
              </a:lnSpc>
              <a:spcBef>
                <a:spcPts val="0"/>
              </a:spcBef>
              <a:spcAft>
                <a:spcPts val="0"/>
              </a:spcAft>
              <a:buSzPts val="1200"/>
              <a:buAutoNum type="arabicPeriod"/>
            </a:pPr>
            <a:r>
              <a:rPr b="1" lang="en" sz="1200"/>
              <a:t>Find the algo and test the coding of each sorting technique (prepare 2 examples of sequences, identify the performance of each algo and how they differ)</a:t>
            </a:r>
            <a:endParaRPr b="1" sz="1200"/>
          </a:p>
          <a:p>
            <a:pPr indent="-304800" lvl="0" marL="457200" rtl="0" algn="l">
              <a:lnSpc>
                <a:spcPct val="95000"/>
              </a:lnSpc>
              <a:spcBef>
                <a:spcPts val="0"/>
              </a:spcBef>
              <a:spcAft>
                <a:spcPts val="0"/>
              </a:spcAft>
              <a:buSzPts val="1200"/>
              <a:buAutoNum type="arabicPeriod"/>
            </a:pPr>
            <a:r>
              <a:rPr b="1" lang="en" sz="1200"/>
              <a:t>Find an answer why the gamma, theta, and Big-Oh are as such</a:t>
            </a:r>
            <a:endParaRPr b="1" sz="1200"/>
          </a:p>
          <a:p>
            <a:pPr indent="-304800" lvl="0" marL="457200" rtl="0" algn="l">
              <a:lnSpc>
                <a:spcPct val="95000"/>
              </a:lnSpc>
              <a:spcBef>
                <a:spcPts val="0"/>
              </a:spcBef>
              <a:spcAft>
                <a:spcPts val="0"/>
              </a:spcAft>
              <a:buSzPts val="1200"/>
              <a:buAutoNum type="arabicPeriod"/>
            </a:pPr>
            <a:r>
              <a:rPr b="1" lang="en" sz="1200"/>
              <a:t>Discuss with your pair about the characteristics of each algo and compare their differences. Be prepared to share your observation on each algo; relate to the example sequences you used</a:t>
            </a:r>
            <a:endParaRPr b="1" sz="1200"/>
          </a:p>
        </p:txBody>
      </p:sp>
      <p:graphicFrame>
        <p:nvGraphicFramePr>
          <p:cNvPr id="570" name="Google Shape;570;p71"/>
          <p:cNvGraphicFramePr/>
          <p:nvPr/>
        </p:nvGraphicFramePr>
        <p:xfrm>
          <a:off x="4106990" y="1240075"/>
          <a:ext cx="3000000" cy="3000000"/>
        </p:xfrm>
        <a:graphic>
          <a:graphicData uri="http://schemas.openxmlformats.org/drawingml/2006/table">
            <a:tbl>
              <a:tblPr>
                <a:noFill/>
                <a:tableStyleId>{711DE932-E814-4309-AFEC-DFDE854C99EE}</a:tableStyleId>
              </a:tblPr>
              <a:tblGrid>
                <a:gridCol w="1109000"/>
                <a:gridCol w="1109000"/>
                <a:gridCol w="1109000"/>
                <a:gridCol w="1109000"/>
              </a:tblGrid>
              <a:tr h="287050">
                <a:tc>
                  <a:txBody>
                    <a:bodyPr/>
                    <a:lstStyle/>
                    <a:p>
                      <a:pPr indent="0" lvl="0" marL="0" rtl="0" algn="l">
                        <a:spcBef>
                          <a:spcPts val="0"/>
                        </a:spcBef>
                        <a:spcAft>
                          <a:spcPts val="0"/>
                        </a:spcAft>
                        <a:buNone/>
                      </a:pPr>
                      <a:r>
                        <a:rPr lang="en" sz="1400"/>
                        <a:t>Name 1</a:t>
                      </a:r>
                      <a:endParaRPr sz="1400"/>
                    </a:p>
                  </a:txBody>
                  <a:tcPr marT="91425" marB="91425" marR="91425" marL="91425"/>
                </a:tc>
                <a:tc>
                  <a:txBody>
                    <a:bodyPr/>
                    <a:lstStyle/>
                    <a:p>
                      <a:pPr indent="0" lvl="0" marL="0" rtl="0" algn="l">
                        <a:spcBef>
                          <a:spcPts val="0"/>
                        </a:spcBef>
                        <a:spcAft>
                          <a:spcPts val="0"/>
                        </a:spcAft>
                        <a:buNone/>
                      </a:pPr>
                      <a:r>
                        <a:rPr lang="en" sz="1400"/>
                        <a:t>Name 2</a:t>
                      </a:r>
                      <a:endParaRPr sz="1400"/>
                    </a:p>
                  </a:txBody>
                  <a:tcPr marT="91425" marB="91425" marR="91425" marL="91425"/>
                </a:tc>
                <a:tc>
                  <a:txBody>
                    <a:bodyPr/>
                    <a:lstStyle/>
                    <a:p>
                      <a:pPr indent="0" lvl="0" marL="0" rtl="0" algn="l">
                        <a:spcBef>
                          <a:spcPts val="0"/>
                        </a:spcBef>
                        <a:spcAft>
                          <a:spcPts val="0"/>
                        </a:spcAft>
                        <a:buNone/>
                      </a:pPr>
                      <a:r>
                        <a:rPr lang="en" sz="1400"/>
                        <a:t>Algo 1</a:t>
                      </a:r>
                      <a:endParaRPr sz="1400"/>
                    </a:p>
                  </a:txBody>
                  <a:tcPr marT="91425" marB="91425" marR="91425" marL="91425"/>
                </a:tc>
                <a:tc>
                  <a:txBody>
                    <a:bodyPr/>
                    <a:lstStyle/>
                    <a:p>
                      <a:pPr indent="0" lvl="0" marL="0" rtl="0" algn="l">
                        <a:spcBef>
                          <a:spcPts val="0"/>
                        </a:spcBef>
                        <a:spcAft>
                          <a:spcPts val="0"/>
                        </a:spcAft>
                        <a:buNone/>
                      </a:pPr>
                      <a:r>
                        <a:rPr lang="en" sz="1400"/>
                        <a:t>Algo 2</a:t>
                      </a:r>
                      <a:endParaRPr sz="1400"/>
                    </a:p>
                  </a:txBody>
                  <a:tcPr marT="91425" marB="91425" marR="91425" marL="91425"/>
                </a:tc>
              </a:tr>
              <a:tr h="287050">
                <a:tc>
                  <a:txBody>
                    <a:bodyPr/>
                    <a:lstStyle/>
                    <a:p>
                      <a:pPr indent="0" lvl="0" marL="0" rtl="0" algn="l">
                        <a:spcBef>
                          <a:spcPts val="0"/>
                        </a:spcBef>
                        <a:spcAft>
                          <a:spcPts val="0"/>
                        </a:spcAft>
                        <a:buNone/>
                      </a:pPr>
                      <a:r>
                        <a:rPr lang="en" sz="1400"/>
                        <a:t>Aimman </a:t>
                      </a:r>
                      <a:endParaRPr sz="1400"/>
                    </a:p>
                  </a:txBody>
                  <a:tcPr marT="91425" marB="91425" marR="91425" marL="91425"/>
                </a:tc>
                <a:tc>
                  <a:txBody>
                    <a:bodyPr/>
                    <a:lstStyle/>
                    <a:p>
                      <a:pPr indent="0" lvl="0" marL="0" rtl="0" algn="l">
                        <a:spcBef>
                          <a:spcPts val="0"/>
                        </a:spcBef>
                        <a:spcAft>
                          <a:spcPts val="0"/>
                        </a:spcAft>
                        <a:buNone/>
                      </a:pPr>
                      <a:r>
                        <a:rPr lang="en" sz="1400"/>
                        <a:t>rusyaidi</a:t>
                      </a:r>
                      <a:endParaRPr sz="1400"/>
                    </a:p>
                  </a:txBody>
                  <a:tcPr marT="91425" marB="91425" marR="91425" marL="91425"/>
                </a:tc>
                <a:tc>
                  <a:txBody>
                    <a:bodyPr/>
                    <a:lstStyle/>
                    <a:p>
                      <a:pPr indent="0" lvl="0" marL="0" rtl="0" algn="l">
                        <a:spcBef>
                          <a:spcPts val="0"/>
                        </a:spcBef>
                        <a:spcAft>
                          <a:spcPts val="0"/>
                        </a:spcAft>
                        <a:buNone/>
                      </a:pPr>
                      <a:r>
                        <a:rPr lang="en" sz="1400"/>
                        <a:t>merge</a:t>
                      </a:r>
                      <a:endParaRPr sz="1400"/>
                    </a:p>
                  </a:txBody>
                  <a:tcPr marT="91425" marB="91425" marR="91425" marL="91425"/>
                </a:tc>
                <a:tc>
                  <a:txBody>
                    <a:bodyPr/>
                    <a:lstStyle/>
                    <a:p>
                      <a:pPr indent="0" lvl="0" marL="0" rtl="0" algn="l">
                        <a:spcBef>
                          <a:spcPts val="0"/>
                        </a:spcBef>
                        <a:spcAft>
                          <a:spcPts val="0"/>
                        </a:spcAft>
                        <a:buNone/>
                      </a:pPr>
                      <a:r>
                        <a:rPr lang="en" sz="1400"/>
                        <a:t>bubble</a:t>
                      </a:r>
                      <a:endParaRPr sz="1400"/>
                    </a:p>
                  </a:txBody>
                  <a:tcPr marT="91425" marB="91425" marR="91425" marL="91425"/>
                </a:tc>
              </a:tr>
              <a:tr h="287050">
                <a:tc>
                  <a:txBody>
                    <a:bodyPr/>
                    <a:lstStyle/>
                    <a:p>
                      <a:pPr indent="0" lvl="0" marL="0" rtl="0" algn="l">
                        <a:spcBef>
                          <a:spcPts val="0"/>
                        </a:spcBef>
                        <a:spcAft>
                          <a:spcPts val="0"/>
                        </a:spcAft>
                        <a:buNone/>
                      </a:pPr>
                      <a:r>
                        <a:rPr lang="en" sz="1400"/>
                        <a:t>Idin</a:t>
                      </a:r>
                      <a:endParaRPr sz="1400"/>
                    </a:p>
                  </a:txBody>
                  <a:tcPr marT="91425" marB="91425" marR="91425" marL="91425"/>
                </a:tc>
                <a:tc>
                  <a:txBody>
                    <a:bodyPr/>
                    <a:lstStyle/>
                    <a:p>
                      <a:pPr indent="0" lvl="0" marL="0" rtl="0" algn="l">
                        <a:spcBef>
                          <a:spcPts val="0"/>
                        </a:spcBef>
                        <a:spcAft>
                          <a:spcPts val="0"/>
                        </a:spcAft>
                        <a:buNone/>
                      </a:pPr>
                      <a:r>
                        <a:rPr lang="en" sz="1400"/>
                        <a:t>Hariz </a:t>
                      </a:r>
                      <a:endParaRPr sz="1400"/>
                    </a:p>
                  </a:txBody>
                  <a:tcPr marT="91425" marB="91425" marR="91425" marL="91425"/>
                </a:tc>
                <a:tc>
                  <a:txBody>
                    <a:bodyPr/>
                    <a:lstStyle/>
                    <a:p>
                      <a:pPr indent="0" lvl="0" marL="0" rtl="0" algn="l">
                        <a:spcBef>
                          <a:spcPts val="0"/>
                        </a:spcBef>
                        <a:spcAft>
                          <a:spcPts val="0"/>
                        </a:spcAft>
                        <a:buNone/>
                      </a:pPr>
                      <a:r>
                        <a:rPr lang="en" sz="1400"/>
                        <a:t>selection</a:t>
                      </a:r>
                      <a:endParaRPr sz="1400"/>
                    </a:p>
                  </a:txBody>
                  <a:tcPr marT="91425" marB="91425" marR="91425" marL="91425"/>
                </a:tc>
                <a:tc>
                  <a:txBody>
                    <a:bodyPr/>
                    <a:lstStyle/>
                    <a:p>
                      <a:pPr indent="0" lvl="0" marL="0" rtl="0" algn="l">
                        <a:spcBef>
                          <a:spcPts val="0"/>
                        </a:spcBef>
                        <a:spcAft>
                          <a:spcPts val="0"/>
                        </a:spcAft>
                        <a:buNone/>
                      </a:pPr>
                      <a:r>
                        <a:rPr lang="en" sz="1400"/>
                        <a:t>insertion</a:t>
                      </a:r>
                      <a:endParaRPr sz="1400"/>
                    </a:p>
                  </a:txBody>
                  <a:tcPr marT="91425" marB="91425" marR="91425" marL="91425"/>
                </a:tc>
              </a:tr>
              <a:tr h="287050">
                <a:tc>
                  <a:txBody>
                    <a:bodyPr/>
                    <a:lstStyle/>
                    <a:p>
                      <a:pPr indent="0" lvl="0" marL="0" rtl="0" algn="l">
                        <a:spcBef>
                          <a:spcPts val="0"/>
                        </a:spcBef>
                        <a:spcAft>
                          <a:spcPts val="0"/>
                        </a:spcAft>
                        <a:buNone/>
                      </a:pPr>
                      <a:r>
                        <a:rPr lang="en" sz="1400"/>
                        <a:t>Ryan</a:t>
                      </a:r>
                      <a:endParaRPr sz="1400"/>
                    </a:p>
                  </a:txBody>
                  <a:tcPr marT="91425" marB="91425" marR="91425" marL="91425"/>
                </a:tc>
                <a:tc>
                  <a:txBody>
                    <a:bodyPr/>
                    <a:lstStyle/>
                    <a:p>
                      <a:pPr indent="0" lvl="0" marL="0" rtl="0" algn="l">
                        <a:spcBef>
                          <a:spcPts val="0"/>
                        </a:spcBef>
                        <a:spcAft>
                          <a:spcPts val="0"/>
                        </a:spcAft>
                        <a:buNone/>
                      </a:pPr>
                      <a:r>
                        <a:rPr lang="en" sz="1400"/>
                        <a:t>Fahmi</a:t>
                      </a:r>
                      <a:endParaRPr sz="1400"/>
                    </a:p>
                  </a:txBody>
                  <a:tcPr marT="91425" marB="91425" marR="91425" marL="91425"/>
                </a:tc>
                <a:tc>
                  <a:txBody>
                    <a:bodyPr/>
                    <a:lstStyle/>
                    <a:p>
                      <a:pPr indent="0" lvl="0" marL="0" rtl="0" algn="l">
                        <a:spcBef>
                          <a:spcPts val="0"/>
                        </a:spcBef>
                        <a:spcAft>
                          <a:spcPts val="0"/>
                        </a:spcAft>
                        <a:buNone/>
                      </a:pPr>
                      <a:r>
                        <a:rPr lang="en" sz="1400"/>
                        <a:t>shellsort</a:t>
                      </a:r>
                      <a:endParaRPr sz="1400"/>
                    </a:p>
                  </a:txBody>
                  <a:tcPr marT="91425" marB="91425" marR="91425" marL="91425"/>
                </a:tc>
                <a:tc>
                  <a:txBody>
                    <a:bodyPr/>
                    <a:lstStyle/>
                    <a:p>
                      <a:pPr indent="0" lvl="0" marL="0" rtl="0" algn="l">
                        <a:spcBef>
                          <a:spcPts val="0"/>
                        </a:spcBef>
                        <a:spcAft>
                          <a:spcPts val="0"/>
                        </a:spcAft>
                        <a:buNone/>
                      </a:pPr>
                      <a:r>
                        <a:rPr lang="en" sz="1400"/>
                        <a:t>tree sort</a:t>
                      </a:r>
                      <a:endParaRPr sz="1400"/>
                    </a:p>
                  </a:txBody>
                  <a:tcPr marT="91425" marB="91425" marR="91425" marL="91425"/>
                </a:tc>
              </a:tr>
              <a:tr h="287050">
                <a:tc>
                  <a:txBody>
                    <a:bodyPr/>
                    <a:lstStyle/>
                    <a:p>
                      <a:pPr indent="0" lvl="0" marL="0" rtl="0" algn="l">
                        <a:spcBef>
                          <a:spcPts val="0"/>
                        </a:spcBef>
                        <a:spcAft>
                          <a:spcPts val="0"/>
                        </a:spcAft>
                        <a:buNone/>
                      </a:pPr>
                      <a:r>
                        <a:rPr lang="en" sz="1400"/>
                        <a:t>Miqael</a:t>
                      </a:r>
                      <a:endParaRPr sz="1400"/>
                    </a:p>
                  </a:txBody>
                  <a:tcPr marT="91425" marB="91425" marR="91425" marL="91425"/>
                </a:tc>
                <a:tc>
                  <a:txBody>
                    <a:bodyPr/>
                    <a:lstStyle/>
                    <a:p>
                      <a:pPr indent="0" lvl="0" marL="0" rtl="0" algn="l">
                        <a:spcBef>
                          <a:spcPts val="0"/>
                        </a:spcBef>
                        <a:spcAft>
                          <a:spcPts val="0"/>
                        </a:spcAft>
                        <a:buNone/>
                      </a:pPr>
                      <a:r>
                        <a:rPr lang="en" sz="1400"/>
                        <a:t>Hazman</a:t>
                      </a:r>
                      <a:endParaRPr sz="1400"/>
                    </a:p>
                  </a:txBody>
                  <a:tcPr marT="91425" marB="91425" marR="91425" marL="91425"/>
                </a:tc>
                <a:tc>
                  <a:txBody>
                    <a:bodyPr/>
                    <a:lstStyle/>
                    <a:p>
                      <a:pPr indent="0" lvl="0" marL="0" rtl="0" algn="l">
                        <a:spcBef>
                          <a:spcPts val="0"/>
                        </a:spcBef>
                        <a:spcAft>
                          <a:spcPts val="0"/>
                        </a:spcAft>
                        <a:buNone/>
                      </a:pPr>
                      <a:r>
                        <a:rPr lang="en" sz="1400"/>
                        <a:t>Insertion</a:t>
                      </a:r>
                      <a:endParaRPr sz="1400"/>
                    </a:p>
                  </a:txBody>
                  <a:tcPr marT="91425" marB="91425" marR="91425" marL="91425"/>
                </a:tc>
                <a:tc>
                  <a:txBody>
                    <a:bodyPr/>
                    <a:lstStyle/>
                    <a:p>
                      <a:pPr indent="0" lvl="0" marL="0" rtl="0" algn="l">
                        <a:spcBef>
                          <a:spcPts val="0"/>
                        </a:spcBef>
                        <a:spcAft>
                          <a:spcPts val="0"/>
                        </a:spcAft>
                        <a:buNone/>
                      </a:pPr>
                      <a:r>
                        <a:rPr lang="en" sz="1400"/>
                        <a:t>Shellsort</a:t>
                      </a:r>
                      <a:endParaRPr sz="1400"/>
                    </a:p>
                  </a:txBody>
                  <a:tcPr marT="91425" marB="91425" marR="91425" marL="91425"/>
                </a:tc>
              </a:tr>
              <a:tr h="408750">
                <a:tc>
                  <a:txBody>
                    <a:bodyPr/>
                    <a:lstStyle/>
                    <a:p>
                      <a:pPr indent="0" lvl="0" marL="0" rtl="0" algn="l">
                        <a:spcBef>
                          <a:spcPts val="0"/>
                        </a:spcBef>
                        <a:spcAft>
                          <a:spcPts val="0"/>
                        </a:spcAft>
                        <a:buNone/>
                      </a:pPr>
                      <a:r>
                        <a:rPr lang="en" sz="1400"/>
                        <a:t>Shree</a:t>
                      </a:r>
                      <a:endParaRPr sz="1400"/>
                    </a:p>
                  </a:txBody>
                  <a:tcPr marT="91425" marB="91425" marR="91425" marL="91425"/>
                </a:tc>
                <a:tc>
                  <a:txBody>
                    <a:bodyPr/>
                    <a:lstStyle/>
                    <a:p>
                      <a:pPr indent="0" lvl="0" marL="0" rtl="0" algn="l">
                        <a:spcBef>
                          <a:spcPts val="0"/>
                        </a:spcBef>
                        <a:spcAft>
                          <a:spcPts val="0"/>
                        </a:spcAft>
                        <a:buNone/>
                      </a:pPr>
                      <a:r>
                        <a:rPr lang="en" sz="1400"/>
                        <a:t>Fauzan</a:t>
                      </a:r>
                      <a:endParaRPr sz="1400"/>
                    </a:p>
                  </a:txBody>
                  <a:tcPr marT="91425" marB="91425" marR="91425" marL="91425"/>
                </a:tc>
                <a:tc>
                  <a:txBody>
                    <a:bodyPr/>
                    <a:lstStyle/>
                    <a:p>
                      <a:pPr indent="0" lvl="0" marL="0" rtl="0" algn="l">
                        <a:spcBef>
                          <a:spcPts val="0"/>
                        </a:spcBef>
                        <a:spcAft>
                          <a:spcPts val="0"/>
                        </a:spcAft>
                        <a:buNone/>
                      </a:pPr>
                      <a:r>
                        <a:rPr lang="en" sz="1400"/>
                        <a:t>Quicksort</a:t>
                      </a:r>
                      <a:endParaRPr sz="1400" strike="sngStrike"/>
                    </a:p>
                  </a:txBody>
                  <a:tcPr marT="91425" marB="91425" marR="91425" marL="91425"/>
                </a:tc>
                <a:tc>
                  <a:txBody>
                    <a:bodyPr/>
                    <a:lstStyle/>
                    <a:p>
                      <a:pPr indent="0" lvl="0" marL="0" rtl="0" algn="l">
                        <a:spcBef>
                          <a:spcPts val="0"/>
                        </a:spcBef>
                        <a:spcAft>
                          <a:spcPts val="0"/>
                        </a:spcAft>
                        <a:buNone/>
                      </a:pPr>
                      <a:r>
                        <a:rPr lang="en" sz="1400"/>
                        <a:t>Heapsort</a:t>
                      </a:r>
                      <a:endParaRPr sz="1400"/>
                    </a:p>
                  </a:txBody>
                  <a:tcPr marT="91425" marB="91425" marR="91425" marL="91425"/>
                </a:tc>
              </a:tr>
              <a:tr h="327100">
                <a:tc>
                  <a:txBody>
                    <a:bodyPr/>
                    <a:lstStyle/>
                    <a:p>
                      <a:pPr indent="0" lvl="0" marL="0" rtl="0" algn="l">
                        <a:spcBef>
                          <a:spcPts val="0"/>
                        </a:spcBef>
                        <a:spcAft>
                          <a:spcPts val="0"/>
                        </a:spcAft>
                        <a:buClr>
                          <a:schemeClr val="dk1"/>
                        </a:buClr>
                        <a:buSzPts val="200"/>
                        <a:buFont typeface="Arial"/>
                        <a:buNone/>
                      </a:pPr>
                      <a:r>
                        <a:rPr lang="en" sz="1400">
                          <a:solidFill>
                            <a:schemeClr val="dk1"/>
                          </a:solidFill>
                        </a:rPr>
                        <a:t>Aminnzz</a:t>
                      </a:r>
                      <a:endParaRPr sz="1400"/>
                    </a:p>
                  </a:txBody>
                  <a:tcPr marT="91425" marB="91425" marR="91425" marL="91425"/>
                </a:tc>
                <a:tc>
                  <a:txBody>
                    <a:bodyPr/>
                    <a:lstStyle/>
                    <a:p>
                      <a:pPr indent="0" lvl="0" marL="0" rtl="0" algn="l">
                        <a:spcBef>
                          <a:spcPts val="0"/>
                        </a:spcBef>
                        <a:spcAft>
                          <a:spcPts val="0"/>
                        </a:spcAft>
                        <a:buClr>
                          <a:schemeClr val="dk1"/>
                        </a:buClr>
                        <a:buSzPts val="200"/>
                        <a:buFont typeface="Arial"/>
                        <a:buNone/>
                      </a:pPr>
                      <a:r>
                        <a:rPr lang="en" sz="1400">
                          <a:solidFill>
                            <a:schemeClr val="dk1"/>
                          </a:solidFill>
                        </a:rPr>
                        <a:t>Yusmal </a:t>
                      </a:r>
                      <a:endParaRPr sz="1400"/>
                    </a:p>
                  </a:txBody>
                  <a:tcPr marT="91425" marB="91425" marR="91425" marL="91425"/>
                </a:tc>
                <a:tc>
                  <a:txBody>
                    <a:bodyPr/>
                    <a:lstStyle/>
                    <a:p>
                      <a:pPr indent="0" lvl="0" marL="0" rtl="0" algn="l">
                        <a:spcBef>
                          <a:spcPts val="0"/>
                        </a:spcBef>
                        <a:spcAft>
                          <a:spcPts val="0"/>
                        </a:spcAft>
                        <a:buClr>
                          <a:schemeClr val="dk1"/>
                        </a:buClr>
                        <a:buSzPts val="200"/>
                        <a:buFont typeface="Arial"/>
                        <a:buNone/>
                      </a:pPr>
                      <a:r>
                        <a:rPr lang="en" sz="1400">
                          <a:solidFill>
                            <a:schemeClr val="dk1"/>
                          </a:solidFill>
                        </a:rPr>
                        <a:t>Shellsort</a:t>
                      </a:r>
                      <a:endParaRPr sz="1400">
                        <a:solidFill>
                          <a:schemeClr val="dk1"/>
                        </a:solidFill>
                      </a:endParaRPr>
                    </a:p>
                    <a:p>
                      <a:pPr indent="0" lvl="0" marL="0" rtl="0" algn="l">
                        <a:spcBef>
                          <a:spcPts val="0"/>
                        </a:spcBef>
                        <a:spcAft>
                          <a:spcPts val="0"/>
                        </a:spcAft>
                        <a:buClr>
                          <a:schemeClr val="dk1"/>
                        </a:buClr>
                        <a:buSzPts val="200"/>
                        <a:buFont typeface="Arial"/>
                        <a:buNone/>
                      </a:pPr>
                      <a:r>
                        <a:t/>
                      </a:r>
                      <a:endParaRPr sz="1400"/>
                    </a:p>
                  </a:txBody>
                  <a:tcPr marT="91425" marB="91425" marR="91425" marL="91425"/>
                </a:tc>
                <a:tc>
                  <a:txBody>
                    <a:bodyPr/>
                    <a:lstStyle/>
                    <a:p>
                      <a:pPr indent="0" lvl="0" marL="0" rtl="0" algn="l">
                        <a:spcBef>
                          <a:spcPts val="0"/>
                        </a:spcBef>
                        <a:spcAft>
                          <a:spcPts val="0"/>
                        </a:spcAft>
                        <a:buClr>
                          <a:schemeClr val="dk1"/>
                        </a:buClr>
                        <a:buSzPts val="200"/>
                        <a:buFont typeface="Arial"/>
                        <a:buNone/>
                      </a:pPr>
                      <a:r>
                        <a:rPr lang="en" sz="1400">
                          <a:solidFill>
                            <a:schemeClr val="dk1"/>
                          </a:solidFill>
                        </a:rPr>
                        <a:t>Selection</a:t>
                      </a:r>
                      <a:endParaRPr sz="1400"/>
                    </a:p>
                  </a:txBody>
                  <a:tcPr marT="91425" marB="91425" marR="91425" marL="91425"/>
                </a:tc>
              </a:tr>
            </a:tbl>
          </a:graphicData>
        </a:graphic>
      </p:graphicFrame>
      <p:sp>
        <p:nvSpPr>
          <p:cNvPr id="571" name="Google Shape;571;p71"/>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72" name="Google Shape;572;p71"/>
          <p:cNvPicPr preferRelativeResize="0"/>
          <p:nvPr/>
        </p:nvPicPr>
        <p:blipFill>
          <a:blip r:embed="rId3">
            <a:alphaModFix/>
          </a:blip>
          <a:stretch>
            <a:fillRect/>
          </a:stretch>
        </p:blipFill>
        <p:spPr>
          <a:xfrm>
            <a:off x="8574652" y="4945538"/>
            <a:ext cx="385526" cy="17687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Observation (surface)</a:t>
            </a:r>
            <a:endParaRPr/>
          </a:p>
        </p:txBody>
      </p:sp>
      <p:sp>
        <p:nvSpPr>
          <p:cNvPr id="578" name="Google Shape;578;p72"/>
          <p:cNvSpPr txBox="1"/>
          <p:nvPr>
            <p:ph idx="1" type="body"/>
          </p:nvPr>
        </p:nvSpPr>
        <p:spPr>
          <a:xfrm>
            <a:off x="311700" y="1152475"/>
            <a:ext cx="3112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Students manage to complete the task</a:t>
            </a:r>
            <a:endParaRPr/>
          </a:p>
          <a:p>
            <a:pPr indent="-317182" lvl="0" marL="457200" rtl="0" algn="l">
              <a:spcBef>
                <a:spcPts val="0"/>
              </a:spcBef>
              <a:spcAft>
                <a:spcPts val="0"/>
              </a:spcAft>
              <a:buSzPct val="100000"/>
              <a:buAutoNum type="arabicPeriod"/>
            </a:pPr>
            <a:r>
              <a:rPr lang="en"/>
              <a:t>They are free to express the answer in a structure that they are convenient with</a:t>
            </a:r>
            <a:endParaRPr/>
          </a:p>
          <a:p>
            <a:pPr indent="-317182" lvl="0" marL="457200" rtl="0" algn="l">
              <a:spcBef>
                <a:spcPts val="0"/>
              </a:spcBef>
              <a:spcAft>
                <a:spcPts val="0"/>
              </a:spcAft>
              <a:buSzPct val="100000"/>
              <a:buAutoNum type="arabicPeriod"/>
            </a:pPr>
            <a:r>
              <a:rPr lang="en"/>
              <a:t>Students are happy that they can use ChatGPT to obtain some answers</a:t>
            </a:r>
            <a:endParaRPr/>
          </a:p>
          <a:p>
            <a:pPr indent="-317182" lvl="0" marL="457200" rtl="0" algn="l">
              <a:spcBef>
                <a:spcPts val="0"/>
              </a:spcBef>
              <a:spcAft>
                <a:spcPts val="0"/>
              </a:spcAft>
              <a:buSzPct val="100000"/>
              <a:buAutoNum type="arabicPeriod"/>
            </a:pPr>
            <a:r>
              <a:rPr lang="en"/>
              <a:t>Students said that they also mix with some other references eg slides and website</a:t>
            </a:r>
            <a:endParaRPr/>
          </a:p>
          <a:p>
            <a:pPr indent="-317182" lvl="0" marL="457200" rtl="0" algn="l">
              <a:spcBef>
                <a:spcPts val="0"/>
              </a:spcBef>
              <a:spcAft>
                <a:spcPts val="0"/>
              </a:spcAft>
              <a:buSzPct val="100000"/>
              <a:buAutoNum type="arabicPeriod"/>
            </a:pPr>
            <a:r>
              <a:rPr lang="en"/>
              <a:t>Students said that the questions are tough</a:t>
            </a:r>
            <a:endParaRPr/>
          </a:p>
          <a:p>
            <a:pPr indent="-317182" lvl="0" marL="457200" rtl="0" algn="l">
              <a:spcBef>
                <a:spcPts val="0"/>
              </a:spcBef>
              <a:spcAft>
                <a:spcPts val="0"/>
              </a:spcAft>
              <a:buSzPct val="100000"/>
              <a:buAutoNum type="arabicPeriod"/>
            </a:pPr>
            <a:r>
              <a:rPr lang="en"/>
              <a:t>It is the first time for presentation in the course, they are shy, but they tried</a:t>
            </a:r>
            <a:endParaRPr/>
          </a:p>
        </p:txBody>
      </p:sp>
      <p:pic>
        <p:nvPicPr>
          <p:cNvPr id="579" name="Google Shape;579;p72"/>
          <p:cNvPicPr preferRelativeResize="0"/>
          <p:nvPr/>
        </p:nvPicPr>
        <p:blipFill>
          <a:blip r:embed="rId3">
            <a:alphaModFix/>
          </a:blip>
          <a:stretch>
            <a:fillRect/>
          </a:stretch>
        </p:blipFill>
        <p:spPr>
          <a:xfrm>
            <a:off x="3424250" y="1170125"/>
            <a:ext cx="5643549" cy="2915599"/>
          </a:xfrm>
          <a:prstGeom prst="rect">
            <a:avLst/>
          </a:prstGeom>
          <a:noFill/>
          <a:ln>
            <a:noFill/>
          </a:ln>
        </p:spPr>
      </p:pic>
      <p:sp>
        <p:nvSpPr>
          <p:cNvPr id="580" name="Google Shape;580;p72"/>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81" name="Google Shape;581;p72"/>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Observation (surface)</a:t>
            </a:r>
            <a:endParaRPr/>
          </a:p>
        </p:txBody>
      </p:sp>
      <p:sp>
        <p:nvSpPr>
          <p:cNvPr id="587" name="Google Shape;587;p73"/>
          <p:cNvSpPr txBox="1"/>
          <p:nvPr>
            <p:ph idx="1" type="body"/>
          </p:nvPr>
        </p:nvSpPr>
        <p:spPr>
          <a:xfrm>
            <a:off x="311700" y="1152475"/>
            <a:ext cx="5144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Students manage to complete the task</a:t>
            </a:r>
            <a:endParaRPr/>
          </a:p>
          <a:p>
            <a:pPr indent="-342900" lvl="0" marL="457200" rtl="0" algn="l">
              <a:spcBef>
                <a:spcPts val="0"/>
              </a:spcBef>
              <a:spcAft>
                <a:spcPts val="0"/>
              </a:spcAft>
              <a:buSzPts val="1800"/>
              <a:buAutoNum type="arabicPeriod"/>
            </a:pPr>
            <a:r>
              <a:rPr lang="en"/>
              <a:t>Students are happy that they can use ChatGPT to obtain some answers</a:t>
            </a:r>
            <a:endParaRPr/>
          </a:p>
          <a:p>
            <a:pPr indent="-342900" lvl="0" marL="457200" rtl="0" algn="l">
              <a:spcBef>
                <a:spcPts val="0"/>
              </a:spcBef>
              <a:spcAft>
                <a:spcPts val="0"/>
              </a:spcAft>
              <a:buSzPts val="1800"/>
              <a:buAutoNum type="arabicPeriod"/>
            </a:pPr>
            <a:r>
              <a:rPr lang="en"/>
              <a:t>Students said that they also mix with some other references eg slides and website</a:t>
            </a:r>
            <a:endParaRPr/>
          </a:p>
          <a:p>
            <a:pPr indent="-342900" lvl="0" marL="457200" rtl="0" algn="l">
              <a:spcBef>
                <a:spcPts val="0"/>
              </a:spcBef>
              <a:spcAft>
                <a:spcPts val="0"/>
              </a:spcAft>
              <a:buSzPts val="1800"/>
              <a:buAutoNum type="arabicPeriod"/>
            </a:pPr>
            <a:r>
              <a:rPr lang="en"/>
              <a:t>Students said that the questions are tough</a:t>
            </a:r>
            <a:endParaRPr/>
          </a:p>
          <a:p>
            <a:pPr indent="-342900" lvl="0" marL="457200" rtl="0" algn="l">
              <a:spcBef>
                <a:spcPts val="0"/>
              </a:spcBef>
              <a:spcAft>
                <a:spcPts val="0"/>
              </a:spcAft>
              <a:buSzPts val="1800"/>
              <a:buAutoNum type="arabicPeriod"/>
            </a:pPr>
            <a:r>
              <a:rPr lang="en"/>
              <a:t>It is the first time for presentation in the course, they are shy, but they tried</a:t>
            </a:r>
            <a:endParaRPr/>
          </a:p>
        </p:txBody>
      </p:sp>
      <p:sp>
        <p:nvSpPr>
          <p:cNvPr id="588" name="Google Shape;588;p73"/>
          <p:cNvSpPr txBox="1"/>
          <p:nvPr/>
        </p:nvSpPr>
        <p:spPr>
          <a:xfrm>
            <a:off x="5894200" y="1095100"/>
            <a:ext cx="2668500" cy="17856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lt1"/>
                </a:solidFill>
              </a:rPr>
              <a:t>But how can we ensure that they have a deep understanding?</a:t>
            </a:r>
            <a:endParaRPr sz="2600">
              <a:solidFill>
                <a:schemeClr val="lt1"/>
              </a:solidFill>
            </a:endParaRPr>
          </a:p>
        </p:txBody>
      </p:sp>
      <p:sp>
        <p:nvSpPr>
          <p:cNvPr id="589" name="Google Shape;589;p73"/>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590" name="Google Shape;590;p73"/>
          <p:cNvPicPr preferRelativeResize="0"/>
          <p:nvPr/>
        </p:nvPicPr>
        <p:blipFill>
          <a:blip r:embed="rId3">
            <a:alphaModFix/>
          </a:blip>
          <a:stretch>
            <a:fillRect/>
          </a:stretch>
        </p:blipFill>
        <p:spPr>
          <a:xfrm>
            <a:off x="8574652" y="4945538"/>
            <a:ext cx="385526" cy="17687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4"/>
          <p:cNvSpPr txBox="1"/>
          <p:nvPr>
            <p:ph type="title"/>
          </p:nvPr>
        </p:nvSpPr>
        <p:spPr>
          <a:xfrm>
            <a:off x="62350" y="83450"/>
            <a:ext cx="3272700" cy="483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Instructions (round 1)</a:t>
            </a:r>
            <a:endParaRPr/>
          </a:p>
        </p:txBody>
      </p:sp>
      <p:sp>
        <p:nvSpPr>
          <p:cNvPr id="596" name="Google Shape;596;p74"/>
          <p:cNvSpPr txBox="1"/>
          <p:nvPr>
            <p:ph idx="1" type="body"/>
          </p:nvPr>
        </p:nvSpPr>
        <p:spPr>
          <a:xfrm>
            <a:off x="311700" y="1152473"/>
            <a:ext cx="3558600" cy="3720300"/>
          </a:xfrm>
          <a:prstGeom prst="rect">
            <a:avLst/>
          </a:prstGeom>
        </p:spPr>
        <p:txBody>
          <a:bodyPr anchorCtr="0" anchor="t" bIns="91425" lIns="91425" spcFirstLastPara="1" rIns="91425" wrap="square" tIns="91425">
            <a:noAutofit/>
          </a:bodyPr>
          <a:lstStyle/>
          <a:p>
            <a:pPr indent="-304800" lvl="0" marL="457200" rtl="0" algn="l">
              <a:lnSpc>
                <a:spcPct val="95000"/>
              </a:lnSpc>
              <a:spcBef>
                <a:spcPts val="0"/>
              </a:spcBef>
              <a:spcAft>
                <a:spcPts val="0"/>
              </a:spcAft>
              <a:buClr>
                <a:srgbClr val="0000FF"/>
              </a:buClr>
              <a:buSzPts val="1200"/>
              <a:buAutoNum type="arabicPeriod"/>
            </a:pPr>
            <a:r>
              <a:rPr b="1" lang="en" sz="1200">
                <a:solidFill>
                  <a:srgbClr val="0000FF"/>
                </a:solidFill>
              </a:rPr>
              <a:t>Choose 2 sorting algo. </a:t>
            </a:r>
            <a:r>
              <a:rPr b="1" lang="en" sz="1200">
                <a:solidFill>
                  <a:srgbClr val="0000FF"/>
                </a:solidFill>
                <a:highlight>
                  <a:schemeClr val="accent6"/>
                </a:highlight>
              </a:rPr>
              <a:t>Provide explanation on them</a:t>
            </a:r>
            <a:endParaRPr b="1" sz="1200">
              <a:solidFill>
                <a:srgbClr val="0000FF"/>
              </a:solidFill>
              <a:highlight>
                <a:schemeClr val="accent6"/>
              </a:highlight>
            </a:endParaRPr>
          </a:p>
          <a:p>
            <a:pPr indent="-304800" lvl="0" marL="457200" rtl="0" algn="l">
              <a:lnSpc>
                <a:spcPct val="95000"/>
              </a:lnSpc>
              <a:spcBef>
                <a:spcPts val="0"/>
              </a:spcBef>
              <a:spcAft>
                <a:spcPts val="0"/>
              </a:spcAft>
              <a:buClr>
                <a:srgbClr val="0000FF"/>
              </a:buClr>
              <a:buSzPts val="1200"/>
              <a:buAutoNum type="arabicPeriod"/>
            </a:pPr>
            <a:r>
              <a:rPr b="1" lang="en" sz="1200">
                <a:solidFill>
                  <a:srgbClr val="0000FF"/>
                </a:solidFill>
                <a:highlight>
                  <a:schemeClr val="accent6"/>
                </a:highlight>
              </a:rPr>
              <a:t>Find the algo </a:t>
            </a:r>
            <a:r>
              <a:rPr b="1" lang="en" sz="1200">
                <a:solidFill>
                  <a:srgbClr val="0000FF"/>
                </a:solidFill>
              </a:rPr>
              <a:t>and </a:t>
            </a:r>
            <a:r>
              <a:rPr b="1" lang="en" sz="1200">
                <a:solidFill>
                  <a:srgbClr val="0000FF"/>
                </a:solidFill>
                <a:highlight>
                  <a:schemeClr val="accent6"/>
                </a:highlight>
              </a:rPr>
              <a:t>test the coding </a:t>
            </a:r>
            <a:r>
              <a:rPr b="1" lang="en" sz="1200">
                <a:solidFill>
                  <a:srgbClr val="0000FF"/>
                </a:solidFill>
              </a:rPr>
              <a:t>of each sorting technique (prepare 2 examples of sequences, </a:t>
            </a:r>
            <a:r>
              <a:rPr b="1" lang="en" sz="1200">
                <a:solidFill>
                  <a:srgbClr val="0000FF"/>
                </a:solidFill>
                <a:highlight>
                  <a:schemeClr val="accent6"/>
                </a:highlight>
              </a:rPr>
              <a:t>identify the performance of each algo and how they differ</a:t>
            </a:r>
            <a:r>
              <a:rPr b="1" lang="en" sz="1200">
                <a:solidFill>
                  <a:srgbClr val="0000FF"/>
                </a:solidFill>
              </a:rPr>
              <a:t>)</a:t>
            </a:r>
            <a:endParaRPr b="1" sz="1200">
              <a:solidFill>
                <a:srgbClr val="0000FF"/>
              </a:solidFill>
            </a:endParaRPr>
          </a:p>
          <a:p>
            <a:pPr indent="-304800" lvl="0" marL="457200" rtl="0" algn="l">
              <a:lnSpc>
                <a:spcPct val="95000"/>
              </a:lnSpc>
              <a:spcBef>
                <a:spcPts val="0"/>
              </a:spcBef>
              <a:spcAft>
                <a:spcPts val="0"/>
              </a:spcAft>
              <a:buClr>
                <a:srgbClr val="0000FF"/>
              </a:buClr>
              <a:buSzPts val="1200"/>
              <a:buAutoNum type="arabicPeriod"/>
            </a:pPr>
            <a:r>
              <a:rPr b="1" lang="en" sz="1200">
                <a:solidFill>
                  <a:srgbClr val="0000FF"/>
                </a:solidFill>
              </a:rPr>
              <a:t>Find an answer why the gamma, theta, and Big-Oh are as such</a:t>
            </a:r>
            <a:endParaRPr b="1" sz="1200">
              <a:solidFill>
                <a:srgbClr val="0000FF"/>
              </a:solidFill>
            </a:endParaRPr>
          </a:p>
          <a:p>
            <a:pPr indent="-304800" lvl="0" marL="457200" rtl="0" algn="l">
              <a:lnSpc>
                <a:spcPct val="95000"/>
              </a:lnSpc>
              <a:spcBef>
                <a:spcPts val="0"/>
              </a:spcBef>
              <a:spcAft>
                <a:spcPts val="0"/>
              </a:spcAft>
              <a:buClr>
                <a:srgbClr val="0000FF"/>
              </a:buClr>
              <a:buSzPts val="1200"/>
              <a:buAutoNum type="arabicPeriod"/>
            </a:pPr>
            <a:r>
              <a:rPr b="1" lang="en" sz="1200">
                <a:solidFill>
                  <a:srgbClr val="0000FF"/>
                </a:solidFill>
              </a:rPr>
              <a:t>Discuss with your pair about the characteristics of each algo and compare their differences. Be prepared to share your observation on each algo; relate to the example sequences you used</a:t>
            </a:r>
            <a:endParaRPr b="1" sz="1200">
              <a:solidFill>
                <a:srgbClr val="0000FF"/>
              </a:solidFill>
            </a:endParaRPr>
          </a:p>
        </p:txBody>
      </p:sp>
      <p:graphicFrame>
        <p:nvGraphicFramePr>
          <p:cNvPr id="597" name="Google Shape;597;p74"/>
          <p:cNvGraphicFramePr/>
          <p:nvPr/>
        </p:nvGraphicFramePr>
        <p:xfrm>
          <a:off x="4106990" y="1240075"/>
          <a:ext cx="3000000" cy="3000000"/>
        </p:xfrm>
        <a:graphic>
          <a:graphicData uri="http://schemas.openxmlformats.org/drawingml/2006/table">
            <a:tbl>
              <a:tblPr>
                <a:noFill/>
                <a:tableStyleId>{711DE932-E814-4309-AFEC-DFDE854C99EE}</a:tableStyleId>
              </a:tblPr>
              <a:tblGrid>
                <a:gridCol w="1109000"/>
                <a:gridCol w="1109000"/>
                <a:gridCol w="1109000"/>
                <a:gridCol w="1109000"/>
              </a:tblGrid>
              <a:tr h="287050">
                <a:tc>
                  <a:txBody>
                    <a:bodyPr/>
                    <a:lstStyle/>
                    <a:p>
                      <a:pPr indent="0" lvl="0" marL="0" rtl="0" algn="l">
                        <a:spcBef>
                          <a:spcPts val="0"/>
                        </a:spcBef>
                        <a:spcAft>
                          <a:spcPts val="0"/>
                        </a:spcAft>
                        <a:buNone/>
                      </a:pPr>
                      <a:r>
                        <a:rPr lang="en" sz="1400"/>
                        <a:t>Name 1</a:t>
                      </a:r>
                      <a:endParaRPr sz="1400"/>
                    </a:p>
                  </a:txBody>
                  <a:tcPr marT="91425" marB="91425" marR="91425" marL="91425"/>
                </a:tc>
                <a:tc>
                  <a:txBody>
                    <a:bodyPr/>
                    <a:lstStyle/>
                    <a:p>
                      <a:pPr indent="0" lvl="0" marL="0" rtl="0" algn="l">
                        <a:spcBef>
                          <a:spcPts val="0"/>
                        </a:spcBef>
                        <a:spcAft>
                          <a:spcPts val="0"/>
                        </a:spcAft>
                        <a:buNone/>
                      </a:pPr>
                      <a:r>
                        <a:rPr lang="en" sz="1400"/>
                        <a:t>Name 2</a:t>
                      </a:r>
                      <a:endParaRPr sz="1400"/>
                    </a:p>
                  </a:txBody>
                  <a:tcPr marT="91425" marB="91425" marR="91425" marL="91425"/>
                </a:tc>
                <a:tc>
                  <a:txBody>
                    <a:bodyPr/>
                    <a:lstStyle/>
                    <a:p>
                      <a:pPr indent="0" lvl="0" marL="0" rtl="0" algn="l">
                        <a:spcBef>
                          <a:spcPts val="0"/>
                        </a:spcBef>
                        <a:spcAft>
                          <a:spcPts val="0"/>
                        </a:spcAft>
                        <a:buNone/>
                      </a:pPr>
                      <a:r>
                        <a:rPr lang="en" sz="1400"/>
                        <a:t>Algo 1</a:t>
                      </a:r>
                      <a:endParaRPr sz="1400"/>
                    </a:p>
                  </a:txBody>
                  <a:tcPr marT="91425" marB="91425" marR="91425" marL="91425"/>
                </a:tc>
                <a:tc>
                  <a:txBody>
                    <a:bodyPr/>
                    <a:lstStyle/>
                    <a:p>
                      <a:pPr indent="0" lvl="0" marL="0" rtl="0" algn="l">
                        <a:spcBef>
                          <a:spcPts val="0"/>
                        </a:spcBef>
                        <a:spcAft>
                          <a:spcPts val="0"/>
                        </a:spcAft>
                        <a:buNone/>
                      </a:pPr>
                      <a:r>
                        <a:rPr lang="en" sz="1400"/>
                        <a:t>Algo 2</a:t>
                      </a:r>
                      <a:endParaRPr sz="1400"/>
                    </a:p>
                  </a:txBody>
                  <a:tcPr marT="91425" marB="91425" marR="91425" marL="91425"/>
                </a:tc>
              </a:tr>
              <a:tr h="287050">
                <a:tc>
                  <a:txBody>
                    <a:bodyPr/>
                    <a:lstStyle/>
                    <a:p>
                      <a:pPr indent="0" lvl="0" marL="0" rtl="0" algn="l">
                        <a:spcBef>
                          <a:spcPts val="0"/>
                        </a:spcBef>
                        <a:spcAft>
                          <a:spcPts val="0"/>
                        </a:spcAft>
                        <a:buNone/>
                      </a:pPr>
                      <a:r>
                        <a:rPr lang="en" sz="1400"/>
                        <a:t>Aimman </a:t>
                      </a:r>
                      <a:endParaRPr sz="1400"/>
                    </a:p>
                  </a:txBody>
                  <a:tcPr marT="91425" marB="91425" marR="91425" marL="91425"/>
                </a:tc>
                <a:tc>
                  <a:txBody>
                    <a:bodyPr/>
                    <a:lstStyle/>
                    <a:p>
                      <a:pPr indent="0" lvl="0" marL="0" rtl="0" algn="l">
                        <a:spcBef>
                          <a:spcPts val="0"/>
                        </a:spcBef>
                        <a:spcAft>
                          <a:spcPts val="0"/>
                        </a:spcAft>
                        <a:buNone/>
                      </a:pPr>
                      <a:r>
                        <a:rPr lang="en" sz="1400"/>
                        <a:t>rusyaidi</a:t>
                      </a:r>
                      <a:endParaRPr sz="1400"/>
                    </a:p>
                  </a:txBody>
                  <a:tcPr marT="91425" marB="91425" marR="91425" marL="91425"/>
                </a:tc>
                <a:tc>
                  <a:txBody>
                    <a:bodyPr/>
                    <a:lstStyle/>
                    <a:p>
                      <a:pPr indent="0" lvl="0" marL="0" rtl="0" algn="l">
                        <a:spcBef>
                          <a:spcPts val="0"/>
                        </a:spcBef>
                        <a:spcAft>
                          <a:spcPts val="0"/>
                        </a:spcAft>
                        <a:buNone/>
                      </a:pPr>
                      <a:r>
                        <a:rPr lang="en" sz="1400"/>
                        <a:t>merge</a:t>
                      </a:r>
                      <a:endParaRPr sz="1400"/>
                    </a:p>
                  </a:txBody>
                  <a:tcPr marT="91425" marB="91425" marR="91425" marL="91425"/>
                </a:tc>
                <a:tc>
                  <a:txBody>
                    <a:bodyPr/>
                    <a:lstStyle/>
                    <a:p>
                      <a:pPr indent="0" lvl="0" marL="0" rtl="0" algn="l">
                        <a:spcBef>
                          <a:spcPts val="0"/>
                        </a:spcBef>
                        <a:spcAft>
                          <a:spcPts val="0"/>
                        </a:spcAft>
                        <a:buNone/>
                      </a:pPr>
                      <a:r>
                        <a:rPr lang="en" sz="1400"/>
                        <a:t>bubble</a:t>
                      </a:r>
                      <a:endParaRPr sz="1400"/>
                    </a:p>
                  </a:txBody>
                  <a:tcPr marT="91425" marB="91425" marR="91425" marL="91425"/>
                </a:tc>
              </a:tr>
              <a:tr h="287050">
                <a:tc>
                  <a:txBody>
                    <a:bodyPr/>
                    <a:lstStyle/>
                    <a:p>
                      <a:pPr indent="0" lvl="0" marL="0" rtl="0" algn="l">
                        <a:spcBef>
                          <a:spcPts val="0"/>
                        </a:spcBef>
                        <a:spcAft>
                          <a:spcPts val="0"/>
                        </a:spcAft>
                        <a:buNone/>
                      </a:pPr>
                      <a:r>
                        <a:rPr lang="en" sz="1400"/>
                        <a:t>Idin</a:t>
                      </a:r>
                      <a:endParaRPr sz="1400"/>
                    </a:p>
                  </a:txBody>
                  <a:tcPr marT="91425" marB="91425" marR="91425" marL="91425"/>
                </a:tc>
                <a:tc>
                  <a:txBody>
                    <a:bodyPr/>
                    <a:lstStyle/>
                    <a:p>
                      <a:pPr indent="0" lvl="0" marL="0" rtl="0" algn="l">
                        <a:spcBef>
                          <a:spcPts val="0"/>
                        </a:spcBef>
                        <a:spcAft>
                          <a:spcPts val="0"/>
                        </a:spcAft>
                        <a:buNone/>
                      </a:pPr>
                      <a:r>
                        <a:rPr lang="en" sz="1400"/>
                        <a:t>Hariz </a:t>
                      </a:r>
                      <a:endParaRPr sz="1400"/>
                    </a:p>
                  </a:txBody>
                  <a:tcPr marT="91425" marB="91425" marR="91425" marL="91425"/>
                </a:tc>
                <a:tc>
                  <a:txBody>
                    <a:bodyPr/>
                    <a:lstStyle/>
                    <a:p>
                      <a:pPr indent="0" lvl="0" marL="0" rtl="0" algn="l">
                        <a:spcBef>
                          <a:spcPts val="0"/>
                        </a:spcBef>
                        <a:spcAft>
                          <a:spcPts val="0"/>
                        </a:spcAft>
                        <a:buNone/>
                      </a:pPr>
                      <a:r>
                        <a:rPr lang="en" sz="1400"/>
                        <a:t>selection</a:t>
                      </a:r>
                      <a:endParaRPr sz="1400"/>
                    </a:p>
                  </a:txBody>
                  <a:tcPr marT="91425" marB="91425" marR="91425" marL="91425"/>
                </a:tc>
                <a:tc>
                  <a:txBody>
                    <a:bodyPr/>
                    <a:lstStyle/>
                    <a:p>
                      <a:pPr indent="0" lvl="0" marL="0" rtl="0" algn="l">
                        <a:spcBef>
                          <a:spcPts val="0"/>
                        </a:spcBef>
                        <a:spcAft>
                          <a:spcPts val="0"/>
                        </a:spcAft>
                        <a:buNone/>
                      </a:pPr>
                      <a:r>
                        <a:rPr lang="en" sz="1400"/>
                        <a:t>insertion</a:t>
                      </a:r>
                      <a:endParaRPr sz="1400"/>
                    </a:p>
                  </a:txBody>
                  <a:tcPr marT="91425" marB="91425" marR="91425" marL="91425"/>
                </a:tc>
              </a:tr>
              <a:tr h="287050">
                <a:tc>
                  <a:txBody>
                    <a:bodyPr/>
                    <a:lstStyle/>
                    <a:p>
                      <a:pPr indent="0" lvl="0" marL="0" rtl="0" algn="l">
                        <a:spcBef>
                          <a:spcPts val="0"/>
                        </a:spcBef>
                        <a:spcAft>
                          <a:spcPts val="0"/>
                        </a:spcAft>
                        <a:buNone/>
                      </a:pPr>
                      <a:r>
                        <a:rPr lang="en" sz="1400"/>
                        <a:t>Ryan</a:t>
                      </a:r>
                      <a:endParaRPr sz="1400"/>
                    </a:p>
                  </a:txBody>
                  <a:tcPr marT="91425" marB="91425" marR="91425" marL="91425"/>
                </a:tc>
                <a:tc>
                  <a:txBody>
                    <a:bodyPr/>
                    <a:lstStyle/>
                    <a:p>
                      <a:pPr indent="0" lvl="0" marL="0" rtl="0" algn="l">
                        <a:spcBef>
                          <a:spcPts val="0"/>
                        </a:spcBef>
                        <a:spcAft>
                          <a:spcPts val="0"/>
                        </a:spcAft>
                        <a:buNone/>
                      </a:pPr>
                      <a:r>
                        <a:rPr lang="en" sz="1400"/>
                        <a:t>Fahmi</a:t>
                      </a:r>
                      <a:endParaRPr sz="1400"/>
                    </a:p>
                  </a:txBody>
                  <a:tcPr marT="91425" marB="91425" marR="91425" marL="91425"/>
                </a:tc>
                <a:tc>
                  <a:txBody>
                    <a:bodyPr/>
                    <a:lstStyle/>
                    <a:p>
                      <a:pPr indent="0" lvl="0" marL="0" rtl="0" algn="l">
                        <a:spcBef>
                          <a:spcPts val="0"/>
                        </a:spcBef>
                        <a:spcAft>
                          <a:spcPts val="0"/>
                        </a:spcAft>
                        <a:buNone/>
                      </a:pPr>
                      <a:r>
                        <a:rPr lang="en" sz="1400"/>
                        <a:t>shellsort</a:t>
                      </a:r>
                      <a:endParaRPr sz="1400"/>
                    </a:p>
                  </a:txBody>
                  <a:tcPr marT="91425" marB="91425" marR="91425" marL="91425"/>
                </a:tc>
                <a:tc>
                  <a:txBody>
                    <a:bodyPr/>
                    <a:lstStyle/>
                    <a:p>
                      <a:pPr indent="0" lvl="0" marL="0" rtl="0" algn="l">
                        <a:spcBef>
                          <a:spcPts val="0"/>
                        </a:spcBef>
                        <a:spcAft>
                          <a:spcPts val="0"/>
                        </a:spcAft>
                        <a:buNone/>
                      </a:pPr>
                      <a:r>
                        <a:rPr lang="en" sz="1400"/>
                        <a:t>tree sort</a:t>
                      </a:r>
                      <a:endParaRPr sz="1400"/>
                    </a:p>
                  </a:txBody>
                  <a:tcPr marT="91425" marB="91425" marR="91425" marL="91425"/>
                </a:tc>
              </a:tr>
              <a:tr h="287050">
                <a:tc>
                  <a:txBody>
                    <a:bodyPr/>
                    <a:lstStyle/>
                    <a:p>
                      <a:pPr indent="0" lvl="0" marL="0" rtl="0" algn="l">
                        <a:spcBef>
                          <a:spcPts val="0"/>
                        </a:spcBef>
                        <a:spcAft>
                          <a:spcPts val="0"/>
                        </a:spcAft>
                        <a:buNone/>
                      </a:pPr>
                      <a:r>
                        <a:rPr lang="en" sz="1400"/>
                        <a:t>Miqael</a:t>
                      </a:r>
                      <a:endParaRPr sz="1400"/>
                    </a:p>
                  </a:txBody>
                  <a:tcPr marT="91425" marB="91425" marR="91425" marL="91425"/>
                </a:tc>
                <a:tc>
                  <a:txBody>
                    <a:bodyPr/>
                    <a:lstStyle/>
                    <a:p>
                      <a:pPr indent="0" lvl="0" marL="0" rtl="0" algn="l">
                        <a:spcBef>
                          <a:spcPts val="0"/>
                        </a:spcBef>
                        <a:spcAft>
                          <a:spcPts val="0"/>
                        </a:spcAft>
                        <a:buNone/>
                      </a:pPr>
                      <a:r>
                        <a:rPr lang="en" sz="1400"/>
                        <a:t>Hazman</a:t>
                      </a:r>
                      <a:endParaRPr sz="1400"/>
                    </a:p>
                  </a:txBody>
                  <a:tcPr marT="91425" marB="91425" marR="91425" marL="91425"/>
                </a:tc>
                <a:tc>
                  <a:txBody>
                    <a:bodyPr/>
                    <a:lstStyle/>
                    <a:p>
                      <a:pPr indent="0" lvl="0" marL="0" rtl="0" algn="l">
                        <a:spcBef>
                          <a:spcPts val="0"/>
                        </a:spcBef>
                        <a:spcAft>
                          <a:spcPts val="0"/>
                        </a:spcAft>
                        <a:buNone/>
                      </a:pPr>
                      <a:r>
                        <a:rPr lang="en" sz="1400"/>
                        <a:t>Insertion</a:t>
                      </a:r>
                      <a:endParaRPr sz="1400"/>
                    </a:p>
                  </a:txBody>
                  <a:tcPr marT="91425" marB="91425" marR="91425" marL="91425"/>
                </a:tc>
                <a:tc>
                  <a:txBody>
                    <a:bodyPr/>
                    <a:lstStyle/>
                    <a:p>
                      <a:pPr indent="0" lvl="0" marL="0" rtl="0" algn="l">
                        <a:spcBef>
                          <a:spcPts val="0"/>
                        </a:spcBef>
                        <a:spcAft>
                          <a:spcPts val="0"/>
                        </a:spcAft>
                        <a:buNone/>
                      </a:pPr>
                      <a:r>
                        <a:rPr lang="en" sz="1400"/>
                        <a:t>Shellsort</a:t>
                      </a:r>
                      <a:endParaRPr sz="1400"/>
                    </a:p>
                  </a:txBody>
                  <a:tcPr marT="91425" marB="91425" marR="91425" marL="91425"/>
                </a:tc>
              </a:tr>
              <a:tr h="408750">
                <a:tc>
                  <a:txBody>
                    <a:bodyPr/>
                    <a:lstStyle/>
                    <a:p>
                      <a:pPr indent="0" lvl="0" marL="0" rtl="0" algn="l">
                        <a:spcBef>
                          <a:spcPts val="0"/>
                        </a:spcBef>
                        <a:spcAft>
                          <a:spcPts val="0"/>
                        </a:spcAft>
                        <a:buNone/>
                      </a:pPr>
                      <a:r>
                        <a:rPr lang="en" sz="1400"/>
                        <a:t>Shree</a:t>
                      </a:r>
                      <a:endParaRPr sz="1400"/>
                    </a:p>
                  </a:txBody>
                  <a:tcPr marT="91425" marB="91425" marR="91425" marL="91425"/>
                </a:tc>
                <a:tc>
                  <a:txBody>
                    <a:bodyPr/>
                    <a:lstStyle/>
                    <a:p>
                      <a:pPr indent="0" lvl="0" marL="0" rtl="0" algn="l">
                        <a:spcBef>
                          <a:spcPts val="0"/>
                        </a:spcBef>
                        <a:spcAft>
                          <a:spcPts val="0"/>
                        </a:spcAft>
                        <a:buNone/>
                      </a:pPr>
                      <a:r>
                        <a:rPr lang="en" sz="1400"/>
                        <a:t>Fauzan</a:t>
                      </a:r>
                      <a:endParaRPr sz="1400"/>
                    </a:p>
                  </a:txBody>
                  <a:tcPr marT="91425" marB="91425" marR="91425" marL="91425"/>
                </a:tc>
                <a:tc>
                  <a:txBody>
                    <a:bodyPr/>
                    <a:lstStyle/>
                    <a:p>
                      <a:pPr indent="0" lvl="0" marL="0" rtl="0" algn="l">
                        <a:spcBef>
                          <a:spcPts val="0"/>
                        </a:spcBef>
                        <a:spcAft>
                          <a:spcPts val="0"/>
                        </a:spcAft>
                        <a:buNone/>
                      </a:pPr>
                      <a:r>
                        <a:rPr lang="en" sz="1400"/>
                        <a:t>Quicksort</a:t>
                      </a:r>
                      <a:endParaRPr sz="1400" strike="sngStrike"/>
                    </a:p>
                  </a:txBody>
                  <a:tcPr marT="91425" marB="91425" marR="91425" marL="91425"/>
                </a:tc>
                <a:tc>
                  <a:txBody>
                    <a:bodyPr/>
                    <a:lstStyle/>
                    <a:p>
                      <a:pPr indent="0" lvl="0" marL="0" rtl="0" algn="l">
                        <a:spcBef>
                          <a:spcPts val="0"/>
                        </a:spcBef>
                        <a:spcAft>
                          <a:spcPts val="0"/>
                        </a:spcAft>
                        <a:buNone/>
                      </a:pPr>
                      <a:r>
                        <a:rPr lang="en" sz="1400"/>
                        <a:t>Heapsort</a:t>
                      </a:r>
                      <a:endParaRPr sz="1400"/>
                    </a:p>
                  </a:txBody>
                  <a:tcPr marT="91425" marB="91425" marR="91425" marL="91425"/>
                </a:tc>
              </a:tr>
              <a:tr h="390700">
                <a:tc>
                  <a:txBody>
                    <a:bodyPr/>
                    <a:lstStyle/>
                    <a:p>
                      <a:pPr indent="0" lvl="0" marL="0" rtl="0" algn="l">
                        <a:spcBef>
                          <a:spcPts val="0"/>
                        </a:spcBef>
                        <a:spcAft>
                          <a:spcPts val="0"/>
                        </a:spcAft>
                        <a:buClr>
                          <a:schemeClr val="dk1"/>
                        </a:buClr>
                        <a:buSzPts val="200"/>
                        <a:buFont typeface="Arial"/>
                        <a:buNone/>
                      </a:pPr>
                      <a:r>
                        <a:rPr lang="en" sz="1400">
                          <a:solidFill>
                            <a:schemeClr val="dk1"/>
                          </a:solidFill>
                        </a:rPr>
                        <a:t>Aminnzz</a:t>
                      </a:r>
                      <a:endParaRPr sz="1400"/>
                    </a:p>
                  </a:txBody>
                  <a:tcPr marT="91425" marB="91425" marR="91425" marL="91425"/>
                </a:tc>
                <a:tc>
                  <a:txBody>
                    <a:bodyPr/>
                    <a:lstStyle/>
                    <a:p>
                      <a:pPr indent="0" lvl="0" marL="0" rtl="0" algn="l">
                        <a:spcBef>
                          <a:spcPts val="0"/>
                        </a:spcBef>
                        <a:spcAft>
                          <a:spcPts val="0"/>
                        </a:spcAft>
                        <a:buClr>
                          <a:schemeClr val="dk1"/>
                        </a:buClr>
                        <a:buSzPts val="200"/>
                        <a:buFont typeface="Arial"/>
                        <a:buNone/>
                      </a:pPr>
                      <a:r>
                        <a:rPr lang="en" sz="1400">
                          <a:solidFill>
                            <a:schemeClr val="dk1"/>
                          </a:solidFill>
                        </a:rPr>
                        <a:t>Yusmal </a:t>
                      </a:r>
                      <a:endParaRPr sz="1400"/>
                    </a:p>
                  </a:txBody>
                  <a:tcPr marT="91425" marB="91425" marR="91425" marL="91425"/>
                </a:tc>
                <a:tc>
                  <a:txBody>
                    <a:bodyPr/>
                    <a:lstStyle/>
                    <a:p>
                      <a:pPr indent="0" lvl="0" marL="0" rtl="0" algn="l">
                        <a:spcBef>
                          <a:spcPts val="0"/>
                        </a:spcBef>
                        <a:spcAft>
                          <a:spcPts val="0"/>
                        </a:spcAft>
                        <a:buClr>
                          <a:schemeClr val="dk1"/>
                        </a:buClr>
                        <a:buSzPts val="200"/>
                        <a:buFont typeface="Arial"/>
                        <a:buNone/>
                      </a:pPr>
                      <a:r>
                        <a:rPr lang="en" sz="1400">
                          <a:solidFill>
                            <a:schemeClr val="dk1"/>
                          </a:solidFill>
                        </a:rPr>
                        <a:t>Shellsort</a:t>
                      </a:r>
                      <a:endParaRPr sz="1400"/>
                    </a:p>
                  </a:txBody>
                  <a:tcPr marT="91425" marB="91425" marR="91425" marL="91425"/>
                </a:tc>
                <a:tc>
                  <a:txBody>
                    <a:bodyPr/>
                    <a:lstStyle/>
                    <a:p>
                      <a:pPr indent="0" lvl="0" marL="0" rtl="0" algn="l">
                        <a:spcBef>
                          <a:spcPts val="0"/>
                        </a:spcBef>
                        <a:spcAft>
                          <a:spcPts val="0"/>
                        </a:spcAft>
                        <a:buClr>
                          <a:schemeClr val="dk1"/>
                        </a:buClr>
                        <a:buSzPts val="200"/>
                        <a:buFont typeface="Arial"/>
                        <a:buNone/>
                      </a:pPr>
                      <a:r>
                        <a:rPr lang="en" sz="1400">
                          <a:solidFill>
                            <a:schemeClr val="dk1"/>
                          </a:solidFill>
                        </a:rPr>
                        <a:t>Selection</a:t>
                      </a:r>
                      <a:endParaRPr sz="1400"/>
                    </a:p>
                  </a:txBody>
                  <a:tcPr marT="91425" marB="91425" marR="91425" marL="91425"/>
                </a:tc>
              </a:tr>
            </a:tbl>
          </a:graphicData>
        </a:graphic>
      </p:graphicFrame>
      <p:cxnSp>
        <p:nvCxnSpPr>
          <p:cNvPr id="598" name="Google Shape;598;p74"/>
          <p:cNvCxnSpPr/>
          <p:nvPr/>
        </p:nvCxnSpPr>
        <p:spPr>
          <a:xfrm flipH="1" rot="10800000">
            <a:off x="2905750" y="752150"/>
            <a:ext cx="665100" cy="429300"/>
          </a:xfrm>
          <a:prstGeom prst="straightConnector1">
            <a:avLst/>
          </a:prstGeom>
          <a:noFill/>
          <a:ln cap="flat" cmpd="sng" w="9525">
            <a:solidFill>
              <a:schemeClr val="dk2"/>
            </a:solidFill>
            <a:prstDash val="solid"/>
            <a:round/>
            <a:headEnd len="med" w="med" type="triangle"/>
            <a:tailEnd len="med" w="med" type="none"/>
          </a:ln>
        </p:spPr>
      </p:cxnSp>
      <p:sp>
        <p:nvSpPr>
          <p:cNvPr id="599" name="Google Shape;599;p74"/>
          <p:cNvSpPr txBox="1"/>
          <p:nvPr/>
        </p:nvSpPr>
        <p:spPr>
          <a:xfrm>
            <a:off x="3536250" y="617450"/>
            <a:ext cx="2500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Low level thinking</a:t>
            </a:r>
            <a:endParaRPr sz="1300"/>
          </a:p>
        </p:txBody>
      </p:sp>
      <p:pic>
        <p:nvPicPr>
          <p:cNvPr id="600" name="Google Shape;600;p74"/>
          <p:cNvPicPr preferRelativeResize="0"/>
          <p:nvPr/>
        </p:nvPicPr>
        <p:blipFill>
          <a:blip r:embed="rId3">
            <a:alphaModFix/>
          </a:blip>
          <a:stretch>
            <a:fillRect/>
          </a:stretch>
        </p:blipFill>
        <p:spPr>
          <a:xfrm>
            <a:off x="4990050" y="647651"/>
            <a:ext cx="276900" cy="276900"/>
          </a:xfrm>
          <a:prstGeom prst="rect">
            <a:avLst/>
          </a:prstGeom>
          <a:noFill/>
          <a:ln>
            <a:noFill/>
          </a:ln>
        </p:spPr>
      </p:pic>
      <p:cxnSp>
        <p:nvCxnSpPr>
          <p:cNvPr id="601" name="Google Shape;601;p74"/>
          <p:cNvCxnSpPr/>
          <p:nvPr/>
        </p:nvCxnSpPr>
        <p:spPr>
          <a:xfrm flipH="1" rot="10800000">
            <a:off x="6424575" y="768025"/>
            <a:ext cx="276900" cy="413700"/>
          </a:xfrm>
          <a:prstGeom prst="straightConnector1">
            <a:avLst/>
          </a:prstGeom>
          <a:noFill/>
          <a:ln cap="flat" cmpd="sng" w="9525">
            <a:solidFill>
              <a:schemeClr val="dk2"/>
            </a:solidFill>
            <a:prstDash val="solid"/>
            <a:round/>
            <a:headEnd len="med" w="med" type="triangle"/>
            <a:tailEnd len="med" w="med" type="none"/>
          </a:ln>
        </p:spPr>
      </p:cxnSp>
      <p:sp>
        <p:nvSpPr>
          <p:cNvPr id="602" name="Google Shape;602;p74"/>
          <p:cNvSpPr txBox="1"/>
          <p:nvPr/>
        </p:nvSpPr>
        <p:spPr>
          <a:xfrm>
            <a:off x="6701475" y="199975"/>
            <a:ext cx="250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Student </a:t>
            </a:r>
            <a:r>
              <a:rPr lang="en" sz="1200"/>
              <a:t>confine</a:t>
            </a:r>
            <a:r>
              <a:rPr lang="en" sz="1200"/>
              <a:t> their discovery only on the assigned tasks. So instructors need to scaffold with summary activities with reflections</a:t>
            </a:r>
            <a:endParaRPr sz="1200"/>
          </a:p>
        </p:txBody>
      </p:sp>
      <p:cxnSp>
        <p:nvCxnSpPr>
          <p:cNvPr id="603" name="Google Shape;603;p74"/>
          <p:cNvCxnSpPr/>
          <p:nvPr/>
        </p:nvCxnSpPr>
        <p:spPr>
          <a:xfrm rot="10800000">
            <a:off x="5616450" y="373225"/>
            <a:ext cx="420000" cy="808500"/>
          </a:xfrm>
          <a:prstGeom prst="straightConnector1">
            <a:avLst/>
          </a:prstGeom>
          <a:noFill/>
          <a:ln cap="flat" cmpd="sng" w="9525">
            <a:solidFill>
              <a:schemeClr val="dk2"/>
            </a:solidFill>
            <a:prstDash val="solid"/>
            <a:round/>
            <a:headEnd len="med" w="med" type="triangle"/>
            <a:tailEnd len="med" w="med" type="none"/>
          </a:ln>
        </p:spPr>
      </p:cxnSp>
      <p:sp>
        <p:nvSpPr>
          <p:cNvPr id="604" name="Google Shape;604;p74"/>
          <p:cNvSpPr txBox="1"/>
          <p:nvPr/>
        </p:nvSpPr>
        <p:spPr>
          <a:xfrm>
            <a:off x="4765300" y="83450"/>
            <a:ext cx="250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Collaborative learning</a:t>
            </a:r>
            <a:endParaRPr sz="1200"/>
          </a:p>
        </p:txBody>
      </p:sp>
      <p:pic>
        <p:nvPicPr>
          <p:cNvPr id="605" name="Google Shape;605;p74"/>
          <p:cNvPicPr preferRelativeResize="0"/>
          <p:nvPr/>
        </p:nvPicPr>
        <p:blipFill>
          <a:blip r:embed="rId4">
            <a:alphaModFix/>
          </a:blip>
          <a:stretch>
            <a:fillRect/>
          </a:stretch>
        </p:blipFill>
        <p:spPr>
          <a:xfrm flipH="1">
            <a:off x="6353024" y="76200"/>
            <a:ext cx="276901" cy="299859"/>
          </a:xfrm>
          <a:prstGeom prst="rect">
            <a:avLst/>
          </a:prstGeom>
          <a:noFill/>
          <a:ln>
            <a:noFill/>
          </a:ln>
        </p:spPr>
      </p:pic>
      <p:pic>
        <p:nvPicPr>
          <p:cNvPr id="606" name="Google Shape;606;p74"/>
          <p:cNvPicPr preferRelativeResize="0"/>
          <p:nvPr/>
        </p:nvPicPr>
        <p:blipFill>
          <a:blip r:embed="rId4">
            <a:alphaModFix/>
          </a:blip>
          <a:stretch>
            <a:fillRect/>
          </a:stretch>
        </p:blipFill>
        <p:spPr>
          <a:xfrm flipH="1">
            <a:off x="8461849" y="1016814"/>
            <a:ext cx="250454" cy="271226"/>
          </a:xfrm>
          <a:prstGeom prst="rect">
            <a:avLst/>
          </a:prstGeom>
          <a:noFill/>
          <a:ln>
            <a:noFill/>
          </a:ln>
        </p:spPr>
      </p:pic>
      <p:pic>
        <p:nvPicPr>
          <p:cNvPr id="607" name="Google Shape;607;p74"/>
          <p:cNvPicPr preferRelativeResize="0"/>
          <p:nvPr/>
        </p:nvPicPr>
        <p:blipFill>
          <a:blip r:embed="rId3">
            <a:alphaModFix/>
          </a:blip>
          <a:stretch>
            <a:fillRect/>
          </a:stretch>
        </p:blipFill>
        <p:spPr>
          <a:xfrm>
            <a:off x="8806977" y="1038616"/>
            <a:ext cx="250450" cy="250450"/>
          </a:xfrm>
          <a:prstGeom prst="rect">
            <a:avLst/>
          </a:prstGeom>
          <a:noFill/>
          <a:ln>
            <a:noFill/>
          </a:ln>
        </p:spPr>
      </p:pic>
      <p:cxnSp>
        <p:nvCxnSpPr>
          <p:cNvPr id="608" name="Google Shape;608;p74"/>
          <p:cNvCxnSpPr/>
          <p:nvPr/>
        </p:nvCxnSpPr>
        <p:spPr>
          <a:xfrm>
            <a:off x="3723250" y="2217975"/>
            <a:ext cx="353400" cy="2474700"/>
          </a:xfrm>
          <a:prstGeom prst="straightConnector1">
            <a:avLst/>
          </a:prstGeom>
          <a:noFill/>
          <a:ln cap="flat" cmpd="sng" w="9525">
            <a:solidFill>
              <a:schemeClr val="dk2"/>
            </a:solidFill>
            <a:prstDash val="solid"/>
            <a:round/>
            <a:headEnd len="med" w="med" type="triangle"/>
            <a:tailEnd len="med" w="med" type="none"/>
          </a:ln>
        </p:spPr>
      </p:cxnSp>
      <p:sp>
        <p:nvSpPr>
          <p:cNvPr id="609" name="Google Shape;609;p74"/>
          <p:cNvSpPr txBox="1"/>
          <p:nvPr/>
        </p:nvSpPr>
        <p:spPr>
          <a:xfrm>
            <a:off x="4201275" y="4127936"/>
            <a:ext cx="4605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This is a high order thinking activity. </a:t>
            </a:r>
            <a:r>
              <a:rPr lang="en" sz="1200"/>
              <a:t>Usually students wl have a cold feet and struggle when they code. But ChatGPT provides the code right away! Unfortunately, actually the students skip the learning process!</a:t>
            </a:r>
            <a:endParaRPr sz="1200"/>
          </a:p>
        </p:txBody>
      </p:sp>
      <p:pic>
        <p:nvPicPr>
          <p:cNvPr id="610" name="Google Shape;610;p74"/>
          <p:cNvPicPr preferRelativeResize="0"/>
          <p:nvPr/>
        </p:nvPicPr>
        <p:blipFill>
          <a:blip r:embed="rId4">
            <a:alphaModFix/>
          </a:blip>
          <a:stretch>
            <a:fillRect/>
          </a:stretch>
        </p:blipFill>
        <p:spPr>
          <a:xfrm flipH="1">
            <a:off x="7653786" y="4746064"/>
            <a:ext cx="250454" cy="271226"/>
          </a:xfrm>
          <a:prstGeom prst="rect">
            <a:avLst/>
          </a:prstGeom>
          <a:noFill/>
          <a:ln>
            <a:noFill/>
          </a:ln>
        </p:spPr>
      </p:pic>
      <p:pic>
        <p:nvPicPr>
          <p:cNvPr id="611" name="Google Shape;611;p74"/>
          <p:cNvPicPr preferRelativeResize="0"/>
          <p:nvPr/>
        </p:nvPicPr>
        <p:blipFill>
          <a:blip r:embed="rId3">
            <a:alphaModFix/>
          </a:blip>
          <a:stretch>
            <a:fillRect/>
          </a:stretch>
        </p:blipFill>
        <p:spPr>
          <a:xfrm>
            <a:off x="7931133" y="4767866"/>
            <a:ext cx="250450" cy="250450"/>
          </a:xfrm>
          <a:prstGeom prst="rect">
            <a:avLst/>
          </a:prstGeom>
          <a:noFill/>
          <a:ln>
            <a:noFill/>
          </a:ln>
        </p:spPr>
      </p:pic>
      <p:pic>
        <p:nvPicPr>
          <p:cNvPr id="612" name="Google Shape;612;p74"/>
          <p:cNvPicPr preferRelativeResize="0"/>
          <p:nvPr/>
        </p:nvPicPr>
        <p:blipFill>
          <a:blip r:embed="rId3">
            <a:alphaModFix/>
          </a:blip>
          <a:stretch>
            <a:fillRect/>
          </a:stretch>
        </p:blipFill>
        <p:spPr>
          <a:xfrm>
            <a:off x="8168151" y="4767866"/>
            <a:ext cx="250450" cy="250450"/>
          </a:xfrm>
          <a:prstGeom prst="rect">
            <a:avLst/>
          </a:prstGeom>
          <a:noFill/>
          <a:ln>
            <a:noFill/>
          </a:ln>
        </p:spPr>
      </p:pic>
      <p:cxnSp>
        <p:nvCxnSpPr>
          <p:cNvPr id="613" name="Google Shape;613;p74"/>
          <p:cNvCxnSpPr/>
          <p:nvPr/>
        </p:nvCxnSpPr>
        <p:spPr>
          <a:xfrm flipH="1">
            <a:off x="363550" y="2571750"/>
            <a:ext cx="447000" cy="2010600"/>
          </a:xfrm>
          <a:prstGeom prst="straightConnector1">
            <a:avLst/>
          </a:prstGeom>
          <a:noFill/>
          <a:ln cap="flat" cmpd="sng" w="9525">
            <a:solidFill>
              <a:schemeClr val="dk2"/>
            </a:solidFill>
            <a:prstDash val="solid"/>
            <a:round/>
            <a:headEnd len="med" w="med" type="triangle"/>
            <a:tailEnd len="med" w="med" type="none"/>
          </a:ln>
        </p:spPr>
      </p:cxnSp>
      <p:sp>
        <p:nvSpPr>
          <p:cNvPr id="614" name="Google Shape;614;p74"/>
          <p:cNvSpPr txBox="1"/>
          <p:nvPr/>
        </p:nvSpPr>
        <p:spPr>
          <a:xfrm>
            <a:off x="321375" y="4277550"/>
            <a:ext cx="37014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Student actually doesnt understand this. They got the answers but could not relate the time complexity with the looping structure</a:t>
            </a:r>
            <a:endParaRPr sz="1100"/>
          </a:p>
        </p:txBody>
      </p:sp>
      <p:sp>
        <p:nvSpPr>
          <p:cNvPr id="615" name="Google Shape;615;p74"/>
          <p:cNvSpPr txBox="1"/>
          <p:nvPr/>
        </p:nvSpPr>
        <p:spPr>
          <a:xfrm>
            <a:off x="1387600" y="3671000"/>
            <a:ext cx="2500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Student tried to explain what they understood but very shallow, and cant give their observations</a:t>
            </a:r>
            <a:endParaRPr sz="1100"/>
          </a:p>
        </p:txBody>
      </p:sp>
      <p:pic>
        <p:nvPicPr>
          <p:cNvPr id="616" name="Google Shape;616;p74"/>
          <p:cNvPicPr preferRelativeResize="0"/>
          <p:nvPr/>
        </p:nvPicPr>
        <p:blipFill>
          <a:blip r:embed="rId3">
            <a:alphaModFix/>
          </a:blip>
          <a:stretch>
            <a:fillRect/>
          </a:stretch>
        </p:blipFill>
        <p:spPr>
          <a:xfrm>
            <a:off x="1513350" y="4692676"/>
            <a:ext cx="276900" cy="276900"/>
          </a:xfrm>
          <a:prstGeom prst="rect">
            <a:avLst/>
          </a:prstGeom>
          <a:noFill/>
          <a:ln>
            <a:noFill/>
          </a:ln>
        </p:spPr>
      </p:pic>
      <p:cxnSp>
        <p:nvCxnSpPr>
          <p:cNvPr id="617" name="Google Shape;617;p74"/>
          <p:cNvCxnSpPr/>
          <p:nvPr/>
        </p:nvCxnSpPr>
        <p:spPr>
          <a:xfrm>
            <a:off x="1387600" y="3654164"/>
            <a:ext cx="0" cy="261600"/>
          </a:xfrm>
          <a:prstGeom prst="straightConnector1">
            <a:avLst/>
          </a:prstGeom>
          <a:noFill/>
          <a:ln cap="flat" cmpd="sng" w="9525">
            <a:solidFill>
              <a:schemeClr val="dk2"/>
            </a:solidFill>
            <a:prstDash val="solid"/>
            <a:round/>
            <a:headEnd len="med" w="med" type="triangl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My intervention…</a:t>
            </a:r>
            <a:endParaRPr/>
          </a:p>
        </p:txBody>
      </p:sp>
      <p:sp>
        <p:nvSpPr>
          <p:cNvPr id="623" name="Google Shape;623;p75"/>
          <p:cNvSpPr txBox="1"/>
          <p:nvPr>
            <p:ph idx="1" type="body"/>
          </p:nvPr>
        </p:nvSpPr>
        <p:spPr>
          <a:xfrm>
            <a:off x="311700" y="1152475"/>
            <a:ext cx="26025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a:t>To ensure that they have a deep understanding…</a:t>
            </a:r>
            <a:endParaRPr/>
          </a:p>
          <a:p>
            <a:pPr indent="0" lvl="0" marL="0" rtl="0" algn="l">
              <a:spcBef>
                <a:spcPts val="1200"/>
              </a:spcBef>
              <a:spcAft>
                <a:spcPts val="0"/>
              </a:spcAft>
              <a:buNone/>
            </a:pPr>
            <a:r>
              <a:rPr lang="en"/>
              <a:t>I provided a mind-map. Students show a blank face (indicates that they still have low understanding).</a:t>
            </a:r>
            <a:endParaRPr/>
          </a:p>
          <a:p>
            <a:pPr indent="0" lvl="0" marL="0" rtl="0" algn="l">
              <a:spcBef>
                <a:spcPts val="1200"/>
              </a:spcBef>
              <a:spcAft>
                <a:spcPts val="1200"/>
              </a:spcAft>
              <a:buNone/>
            </a:pPr>
            <a:r>
              <a:rPr lang="en"/>
              <a:t>I probe further and identify their understanding is still low. </a:t>
            </a:r>
            <a:endParaRPr/>
          </a:p>
        </p:txBody>
      </p:sp>
      <p:pic>
        <p:nvPicPr>
          <p:cNvPr id="624" name="Google Shape;624;p75"/>
          <p:cNvPicPr preferRelativeResize="0"/>
          <p:nvPr/>
        </p:nvPicPr>
        <p:blipFill rotWithShape="1">
          <a:blip r:embed="rId3">
            <a:alphaModFix/>
          </a:blip>
          <a:srcRect b="0" l="0" r="0" t="8079"/>
          <a:stretch/>
        </p:blipFill>
        <p:spPr>
          <a:xfrm>
            <a:off x="2854800" y="1259850"/>
            <a:ext cx="6161725" cy="3219801"/>
          </a:xfrm>
          <a:prstGeom prst="rect">
            <a:avLst/>
          </a:prstGeom>
          <a:noFill/>
          <a:ln>
            <a:noFill/>
          </a:ln>
        </p:spPr>
      </p:pic>
      <p:sp>
        <p:nvSpPr>
          <p:cNvPr id="625" name="Google Shape;625;p75"/>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626" name="Google Shape;626;p75"/>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6"/>
          <p:cNvSpPr txBox="1"/>
          <p:nvPr>
            <p:ph idx="1" type="body"/>
          </p:nvPr>
        </p:nvSpPr>
        <p:spPr>
          <a:xfrm>
            <a:off x="311700" y="1152475"/>
            <a:ext cx="5557200" cy="3416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AutoNum type="arabicPeriod"/>
            </a:pPr>
            <a:r>
              <a:rPr lang="en" sz="1400"/>
              <a:t>Fill up slide 2&amp;3 on the algo, and order of growth</a:t>
            </a:r>
            <a:endParaRPr sz="1400"/>
          </a:p>
          <a:p>
            <a:pPr indent="0" lvl="0" marL="457200" rtl="0" algn="l">
              <a:lnSpc>
                <a:spcPct val="100000"/>
              </a:lnSpc>
              <a:spcBef>
                <a:spcPts val="0"/>
              </a:spcBef>
              <a:spcAft>
                <a:spcPts val="0"/>
              </a:spcAft>
              <a:buClr>
                <a:schemeClr val="dk1"/>
              </a:buClr>
              <a:buSzPts val="1100"/>
              <a:buFont typeface="Arial"/>
              <a:buNone/>
            </a:pPr>
            <a:r>
              <a:t/>
            </a:r>
            <a:endParaRPr sz="1400"/>
          </a:p>
          <a:p>
            <a:pPr indent="-317500" lvl="0" marL="457200" rtl="0" algn="l">
              <a:lnSpc>
                <a:spcPct val="100000"/>
              </a:lnSpc>
              <a:spcBef>
                <a:spcPts val="0"/>
              </a:spcBef>
              <a:spcAft>
                <a:spcPts val="0"/>
              </a:spcAft>
              <a:buSzPts val="1400"/>
              <a:buAutoNum type="arabicPeriod"/>
            </a:pPr>
            <a:r>
              <a:rPr lang="en" sz="1400"/>
              <a:t>Show the steps to sort 8,7,3,1,2 into an increasing order in slide 4&amp;5, and </a:t>
            </a:r>
            <a:r>
              <a:rPr lang="en" sz="1400">
                <a:solidFill>
                  <a:srgbClr val="343541"/>
                </a:solidFill>
                <a:latin typeface="Roboto"/>
                <a:ea typeface="Roboto"/>
                <a:cs typeface="Roboto"/>
                <a:sym typeface="Roboto"/>
              </a:rPr>
              <a:t>2,1,3,7,8 </a:t>
            </a:r>
            <a:r>
              <a:rPr lang="en" sz="1400"/>
              <a:t>in slide 6&amp;7.</a:t>
            </a:r>
            <a:endParaRPr sz="1400"/>
          </a:p>
          <a:p>
            <a:pPr indent="0" lvl="0" marL="914400" rtl="0" algn="l">
              <a:lnSpc>
                <a:spcPct val="100000"/>
              </a:lnSpc>
              <a:spcBef>
                <a:spcPts val="0"/>
              </a:spcBef>
              <a:spcAft>
                <a:spcPts val="0"/>
              </a:spcAft>
              <a:buClr>
                <a:schemeClr val="dk1"/>
              </a:buClr>
              <a:buSzPts val="605"/>
              <a:buFont typeface="Arial"/>
              <a:buNone/>
            </a:pPr>
            <a:r>
              <a:rPr lang="en" sz="1400"/>
              <a:t>I used the following prompt in chatgpt:</a:t>
            </a:r>
            <a:endParaRPr sz="1400"/>
          </a:p>
          <a:p>
            <a:pPr indent="-317500" lvl="0" marL="1371600" rtl="0" algn="l">
              <a:lnSpc>
                <a:spcPct val="100000"/>
              </a:lnSpc>
              <a:spcBef>
                <a:spcPts val="0"/>
              </a:spcBef>
              <a:spcAft>
                <a:spcPts val="0"/>
              </a:spcAft>
              <a:buClr>
                <a:srgbClr val="343541"/>
              </a:buClr>
              <a:buSzPts val="1400"/>
              <a:buFont typeface="Roboto"/>
              <a:buChar char="●"/>
            </a:pPr>
            <a:r>
              <a:rPr lang="en" sz="1400">
                <a:solidFill>
                  <a:srgbClr val="343541"/>
                </a:solidFill>
                <a:latin typeface="Roboto"/>
                <a:ea typeface="Roboto"/>
                <a:cs typeface="Roboto"/>
                <a:sym typeface="Roboto"/>
              </a:rPr>
              <a:t>show the steps to sort 8,7,3,1,2 in increasing order using &lt;algo name&gt; sort</a:t>
            </a:r>
            <a:endParaRPr sz="1400">
              <a:solidFill>
                <a:srgbClr val="343541"/>
              </a:solidFill>
              <a:latin typeface="Roboto"/>
              <a:ea typeface="Roboto"/>
              <a:cs typeface="Roboto"/>
              <a:sym typeface="Roboto"/>
            </a:endParaRPr>
          </a:p>
          <a:p>
            <a:pPr indent="-317500" lvl="0" marL="1371600" rtl="0" algn="l">
              <a:lnSpc>
                <a:spcPct val="100000"/>
              </a:lnSpc>
              <a:spcBef>
                <a:spcPts val="0"/>
              </a:spcBef>
              <a:spcAft>
                <a:spcPts val="0"/>
              </a:spcAft>
              <a:buClr>
                <a:srgbClr val="343541"/>
              </a:buClr>
              <a:buSzPts val="1400"/>
              <a:buFont typeface="Roboto"/>
              <a:buChar char="●"/>
            </a:pPr>
            <a:r>
              <a:rPr lang="en" sz="1400">
                <a:solidFill>
                  <a:srgbClr val="343541"/>
                </a:solidFill>
                <a:latin typeface="Roboto"/>
                <a:ea typeface="Roboto"/>
                <a:cs typeface="Roboto"/>
                <a:sym typeface="Roboto"/>
              </a:rPr>
              <a:t>show the steps to sort 2,1,3,7,8 in increasing order using &lt;algo name&gt; sort</a:t>
            </a:r>
            <a:endParaRPr sz="1400">
              <a:solidFill>
                <a:srgbClr val="34354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605"/>
              <a:buFont typeface="Arial"/>
              <a:buNone/>
            </a:pPr>
            <a:r>
              <a:rPr lang="en" sz="1400">
                <a:solidFill>
                  <a:srgbClr val="343541"/>
                </a:solidFill>
                <a:latin typeface="Roboto"/>
                <a:ea typeface="Roboto"/>
                <a:cs typeface="Roboto"/>
                <a:sym typeface="Roboto"/>
              </a:rPr>
              <a:t>I hv provided some examples. Pls complete them.</a:t>
            </a:r>
            <a:endParaRPr sz="1400">
              <a:solidFill>
                <a:srgbClr val="343541"/>
              </a:solidFill>
              <a:latin typeface="Roboto"/>
              <a:ea typeface="Roboto"/>
              <a:cs typeface="Roboto"/>
              <a:sym typeface="Roboto"/>
            </a:endParaRPr>
          </a:p>
          <a:p>
            <a:pPr indent="-317500" lvl="0" marL="457200" rtl="0" algn="l">
              <a:lnSpc>
                <a:spcPct val="100000"/>
              </a:lnSpc>
              <a:spcBef>
                <a:spcPts val="0"/>
              </a:spcBef>
              <a:spcAft>
                <a:spcPts val="0"/>
              </a:spcAft>
              <a:buSzPts val="1400"/>
              <a:buAutoNum type="arabicPeriod" startAt="3"/>
            </a:pPr>
            <a:r>
              <a:rPr lang="en" sz="1400"/>
              <a:t>Find an answer why the gamma, theta, and Big-Oh are as such. Discuss with your pair about the characteristics of each algo and compare their differences. Write this in slide 8. Be prepared to share your observation on each algo; relate to the example sequences you used during our next lesson</a:t>
            </a:r>
            <a:endParaRPr sz="1400"/>
          </a:p>
          <a:p>
            <a:pPr indent="0" lvl="0" marL="457200" rtl="0" algn="l">
              <a:lnSpc>
                <a:spcPct val="100000"/>
              </a:lnSpc>
              <a:spcBef>
                <a:spcPts val="0"/>
              </a:spcBef>
              <a:spcAft>
                <a:spcPts val="0"/>
              </a:spcAft>
              <a:buClr>
                <a:schemeClr val="dk1"/>
              </a:buClr>
              <a:buSzPts val="605"/>
              <a:buFont typeface="Arial"/>
              <a:buNone/>
            </a:pPr>
            <a:r>
              <a:t/>
            </a:r>
            <a:endParaRPr sz="1400"/>
          </a:p>
          <a:p>
            <a:pPr indent="0" lvl="0" marL="457200" rtl="0" algn="l">
              <a:lnSpc>
                <a:spcPct val="100000"/>
              </a:lnSpc>
              <a:spcBef>
                <a:spcPts val="0"/>
              </a:spcBef>
              <a:spcAft>
                <a:spcPts val="0"/>
              </a:spcAft>
              <a:buClr>
                <a:schemeClr val="dk1"/>
              </a:buClr>
              <a:buSzPts val="605"/>
              <a:buFont typeface="Arial"/>
              <a:buNone/>
            </a:pPr>
            <a:r>
              <a:t/>
            </a:r>
            <a:endParaRPr b="1" sz="1400"/>
          </a:p>
          <a:p>
            <a:pPr indent="0" lvl="0" marL="0" rtl="0" algn="l">
              <a:lnSpc>
                <a:spcPct val="100000"/>
              </a:lnSpc>
              <a:spcBef>
                <a:spcPts val="0"/>
              </a:spcBef>
              <a:spcAft>
                <a:spcPts val="0"/>
              </a:spcAft>
              <a:buNone/>
            </a:pPr>
            <a:r>
              <a:t/>
            </a:r>
            <a:endParaRPr sz="1400"/>
          </a:p>
        </p:txBody>
      </p:sp>
      <p:sp>
        <p:nvSpPr>
          <p:cNvPr id="632" name="Google Shape;632;p76"/>
          <p:cNvSpPr txBox="1"/>
          <p:nvPr>
            <p:ph type="title"/>
          </p:nvPr>
        </p:nvSpPr>
        <p:spPr>
          <a:xfrm>
            <a:off x="62350" y="83450"/>
            <a:ext cx="3272700" cy="483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Instructions (round 2) in Week 3</a:t>
            </a:r>
            <a:endParaRPr/>
          </a:p>
        </p:txBody>
      </p:sp>
      <p:sp>
        <p:nvSpPr>
          <p:cNvPr id="633" name="Google Shape;633;p76"/>
          <p:cNvSpPr txBox="1"/>
          <p:nvPr/>
        </p:nvSpPr>
        <p:spPr>
          <a:xfrm>
            <a:off x="6356325" y="1097275"/>
            <a:ext cx="2517000" cy="2124000"/>
          </a:xfrm>
          <a:prstGeom prst="rect">
            <a:avLst/>
          </a:prstGeom>
          <a:solidFill>
            <a:srgbClr val="D5A6BD"/>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This activity is more structured and guided.</a:t>
            </a:r>
            <a:endParaRPr/>
          </a:p>
          <a:p>
            <a:pPr indent="-317500" lvl="0" marL="457200" rtl="0" algn="l">
              <a:spcBef>
                <a:spcPts val="0"/>
              </a:spcBef>
              <a:spcAft>
                <a:spcPts val="0"/>
              </a:spcAft>
              <a:buSzPts val="1400"/>
              <a:buChar char="●"/>
            </a:pPr>
            <a:r>
              <a:rPr lang="en"/>
              <a:t>I improvised the previous instructions and ask students to solve the sorting of </a:t>
            </a:r>
            <a:r>
              <a:rPr lang="en"/>
              <a:t>the</a:t>
            </a:r>
            <a:r>
              <a:rPr lang="en"/>
              <a:t> same sequence so it is easy for them to compare</a:t>
            </a:r>
            <a:endParaRPr/>
          </a:p>
        </p:txBody>
      </p:sp>
      <p:sp>
        <p:nvSpPr>
          <p:cNvPr id="634" name="Google Shape;634;p76"/>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635" name="Google Shape;635;p76"/>
          <p:cNvPicPr preferRelativeResize="0"/>
          <p:nvPr/>
        </p:nvPicPr>
        <p:blipFill>
          <a:blip r:embed="rId3">
            <a:alphaModFix/>
          </a:blip>
          <a:stretch>
            <a:fillRect/>
          </a:stretch>
        </p:blipFill>
        <p:spPr>
          <a:xfrm>
            <a:off x="8574652" y="4869338"/>
            <a:ext cx="385526" cy="176875"/>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41" name="Google Shape;641;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42" name="Google Shape;642;p77"/>
          <p:cNvPicPr preferRelativeResize="0"/>
          <p:nvPr/>
        </p:nvPicPr>
        <p:blipFill>
          <a:blip r:embed="rId3">
            <a:alphaModFix/>
          </a:blip>
          <a:stretch>
            <a:fillRect/>
          </a:stretch>
        </p:blipFill>
        <p:spPr>
          <a:xfrm>
            <a:off x="0" y="223405"/>
            <a:ext cx="9144000" cy="46966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My observations </a:t>
            </a:r>
            <a:endParaRPr/>
          </a:p>
        </p:txBody>
      </p:sp>
      <p:sp>
        <p:nvSpPr>
          <p:cNvPr id="648" name="Google Shape;648;p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By </a:t>
            </a:r>
            <a:r>
              <a:rPr lang="en"/>
              <a:t>observing</a:t>
            </a:r>
            <a:r>
              <a:rPr lang="en"/>
              <a:t> the students learning behavior, i can understand their learning patterns. </a:t>
            </a:r>
            <a:endParaRPr/>
          </a:p>
          <a:p>
            <a:pPr indent="-325755" lvl="0" marL="457200" rtl="0" algn="l">
              <a:spcBef>
                <a:spcPts val="0"/>
              </a:spcBef>
              <a:spcAft>
                <a:spcPts val="0"/>
              </a:spcAft>
              <a:buSzPct val="100000"/>
              <a:buAutoNum type="arabicPeriod"/>
            </a:pPr>
            <a:r>
              <a:rPr lang="en"/>
              <a:t>By providing the template, students are clearer on my expectations, and it is easier for me to identify students who needs help.</a:t>
            </a:r>
            <a:endParaRPr/>
          </a:p>
          <a:p>
            <a:pPr indent="-325755" lvl="0" marL="457200" rtl="0" algn="l">
              <a:spcBef>
                <a:spcPts val="0"/>
              </a:spcBef>
              <a:spcAft>
                <a:spcPts val="0"/>
              </a:spcAft>
              <a:buSzPct val="100000"/>
              <a:buAutoNum type="arabicPeriod"/>
            </a:pPr>
            <a:r>
              <a:rPr lang="en"/>
              <a:t>After students have completed the answer, the first activity conducted is for them to identify the characteristics. Although the answers are explicitly available, they couldnt relate to my request (again! And this could be due to copy-paste from ChatGPT).</a:t>
            </a:r>
            <a:endParaRPr/>
          </a:p>
          <a:p>
            <a:pPr indent="-325755" lvl="0" marL="457200" rtl="0" algn="l">
              <a:spcBef>
                <a:spcPts val="0"/>
              </a:spcBef>
              <a:spcAft>
                <a:spcPts val="0"/>
              </a:spcAft>
              <a:buSzPct val="100000"/>
              <a:buAutoNum type="arabicPeriod"/>
            </a:pPr>
            <a:r>
              <a:rPr lang="en"/>
              <a:t>I guided them to compare the answers across all 8 algo. (You might seem this as spoon feed, but beware, students learning processes are being disrupted too, and we need to SHOW THEM WHY THEY NEED TO PUT PURE EFFORT TO LEARN). </a:t>
            </a:r>
            <a:endParaRPr/>
          </a:p>
          <a:p>
            <a:pPr indent="-325755" lvl="0" marL="457200" rtl="0" algn="l">
              <a:spcBef>
                <a:spcPts val="0"/>
              </a:spcBef>
              <a:spcAft>
                <a:spcPts val="0"/>
              </a:spcAft>
              <a:buSzPct val="100000"/>
              <a:buAutoNum type="arabicPeriod"/>
            </a:pPr>
            <a:r>
              <a:rPr lang="en"/>
              <a:t>The </a:t>
            </a:r>
            <a:r>
              <a:rPr lang="en" u="sng"/>
              <a:t>collaborative and experiential learning </a:t>
            </a:r>
            <a:r>
              <a:rPr lang="en"/>
              <a:t>has enabled </a:t>
            </a:r>
            <a:r>
              <a:rPr lang="en" u="sng"/>
              <a:t>everyone in the class</a:t>
            </a:r>
            <a:r>
              <a:rPr lang="en"/>
              <a:t> to identify the criteria beyond the existing literature → this is PURE and authentic learning!</a:t>
            </a:r>
            <a:endParaRPr/>
          </a:p>
          <a:p>
            <a:pPr indent="-325755" lvl="0" marL="457200" rtl="0" algn="l">
              <a:spcBef>
                <a:spcPts val="0"/>
              </a:spcBef>
              <a:spcAft>
                <a:spcPts val="0"/>
              </a:spcAft>
              <a:buSzPct val="100000"/>
              <a:buAutoNum type="arabicPeriod"/>
            </a:pPr>
            <a:r>
              <a:rPr lang="en"/>
              <a:t>Listen to their </a:t>
            </a:r>
            <a:r>
              <a:rPr lang="en"/>
              <a:t>reflection</a:t>
            </a:r>
            <a:r>
              <a:rPr lang="en"/>
              <a:t>, and m</a:t>
            </a:r>
            <a:r>
              <a:rPr lang="en"/>
              <a:t>otivate</a:t>
            </a:r>
            <a:r>
              <a:rPr lang="en"/>
              <a:t> them by interacting further allow us to have a deep understanding and build connections with them</a:t>
            </a:r>
            <a:endParaRPr/>
          </a:p>
        </p:txBody>
      </p:sp>
      <p:sp>
        <p:nvSpPr>
          <p:cNvPr id="649" name="Google Shape;649;p78"/>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650" name="Google Shape;650;p78"/>
          <p:cNvPicPr preferRelativeResize="0"/>
          <p:nvPr/>
        </p:nvPicPr>
        <p:blipFill>
          <a:blip r:embed="rId3">
            <a:alphaModFix/>
          </a:blip>
          <a:stretch>
            <a:fillRect/>
          </a:stretch>
        </p:blipFill>
        <p:spPr>
          <a:xfrm>
            <a:off x="8574652" y="4945538"/>
            <a:ext cx="385526" cy="176875"/>
          </a:xfrm>
          <a:prstGeom prst="rect">
            <a:avLst/>
          </a:prstGeom>
          <a:noFill/>
          <a:ln>
            <a:noFill/>
          </a:ln>
        </p:spPr>
      </p:pic>
      <p:pic>
        <p:nvPicPr>
          <p:cNvPr id="651" name="Google Shape;651;p78"/>
          <p:cNvPicPr preferRelativeResize="0"/>
          <p:nvPr/>
        </p:nvPicPr>
        <p:blipFill>
          <a:blip r:embed="rId4">
            <a:alphaModFix/>
          </a:blip>
          <a:stretch>
            <a:fillRect/>
          </a:stretch>
        </p:blipFill>
        <p:spPr>
          <a:xfrm>
            <a:off x="7209600" y="109625"/>
            <a:ext cx="1662900" cy="1108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9"/>
          <p:cNvSpPr txBox="1"/>
          <p:nvPr>
            <p:ph type="title"/>
          </p:nvPr>
        </p:nvSpPr>
        <p:spPr>
          <a:xfrm>
            <a:off x="311700" y="216425"/>
            <a:ext cx="8520600" cy="939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00FF"/>
                </a:solidFill>
              </a:rPr>
              <a:t>Important note to lecturers -&gt; emphasising our role as learning coaches</a:t>
            </a:r>
            <a:endParaRPr b="1">
              <a:solidFill>
                <a:srgbClr val="0000FF"/>
              </a:solidFill>
            </a:endParaRPr>
          </a:p>
        </p:txBody>
      </p:sp>
      <p:sp>
        <p:nvSpPr>
          <p:cNvPr id="657" name="Google Shape;657;p79"/>
          <p:cNvSpPr txBox="1"/>
          <p:nvPr>
            <p:ph idx="1" type="body"/>
          </p:nvPr>
        </p:nvSpPr>
        <p:spPr>
          <a:xfrm>
            <a:off x="311700" y="1215125"/>
            <a:ext cx="8520600" cy="33540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AutoNum type="arabicPeriod"/>
            </a:pPr>
            <a:r>
              <a:rPr lang="en"/>
              <a:t>Students need to be taught how to learn (instead of us considering they have learnt, while actually they only copy-paste from ChatGPT)</a:t>
            </a:r>
            <a:endParaRPr/>
          </a:p>
          <a:p>
            <a:pPr indent="-334327" lvl="0" marL="457200" rtl="0" algn="l">
              <a:spcBef>
                <a:spcPts val="0"/>
              </a:spcBef>
              <a:spcAft>
                <a:spcPts val="0"/>
              </a:spcAft>
              <a:buSzPct val="100000"/>
              <a:buAutoNum type="arabicPeriod"/>
            </a:pPr>
            <a:r>
              <a:rPr lang="en"/>
              <a:t>Lecturers need to unlearn and relearn (ChatGPT sometimes are better instructors. We need to leverage this tech to make ourselves better)</a:t>
            </a:r>
            <a:endParaRPr/>
          </a:p>
          <a:p>
            <a:pPr indent="-334327" lvl="0" marL="457200" rtl="0" algn="l">
              <a:spcBef>
                <a:spcPts val="0"/>
              </a:spcBef>
              <a:spcAft>
                <a:spcPts val="0"/>
              </a:spcAft>
              <a:buSzPct val="100000"/>
              <a:buAutoNum type="arabicPeriod"/>
            </a:pPr>
            <a:r>
              <a:rPr lang="en"/>
              <a:t>Students need guidance and monitoring (various activities can be conducted to allow for authentic learning attainment)</a:t>
            </a:r>
            <a:endParaRPr/>
          </a:p>
          <a:p>
            <a:pPr indent="-334327" lvl="0" marL="457200" rtl="0" algn="l">
              <a:spcBef>
                <a:spcPts val="0"/>
              </a:spcBef>
              <a:spcAft>
                <a:spcPts val="0"/>
              </a:spcAft>
              <a:buSzPct val="100000"/>
              <a:buAutoNum type="arabicPeriod"/>
            </a:pPr>
            <a:r>
              <a:rPr lang="en"/>
              <a:t>Lecturers should be ready for an agile teaching strategies (we need to scaffold, mentor, and be prepared to redesign assessments and activities -&gt; focus on higher order thinking, eg let the students to critique the answers by ChatGPT as a deep </a:t>
            </a:r>
            <a:r>
              <a:rPr lang="en"/>
              <a:t>discourse</a:t>
            </a:r>
            <a:r>
              <a:rPr lang="en"/>
              <a:t> on the subject matter. Socratic mindset need to be emphasised!)</a:t>
            </a:r>
            <a:endParaRPr/>
          </a:p>
          <a:p>
            <a:pPr indent="-334327" lvl="0" marL="457200" rtl="0" algn="l">
              <a:spcBef>
                <a:spcPts val="0"/>
              </a:spcBef>
              <a:spcAft>
                <a:spcPts val="0"/>
              </a:spcAft>
              <a:buSzPct val="100000"/>
              <a:buAutoNum type="arabicPeriod"/>
            </a:pPr>
            <a:r>
              <a:rPr lang="en"/>
              <a:t>Students need to be taught on how to be responsible learners. We need to be a role model to them!</a:t>
            </a:r>
            <a:endParaRPr/>
          </a:p>
        </p:txBody>
      </p:sp>
      <p:sp>
        <p:nvSpPr>
          <p:cNvPr id="658" name="Google Shape;658;p79"/>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659" name="Google Shape;659;p79"/>
          <p:cNvPicPr preferRelativeResize="0"/>
          <p:nvPr/>
        </p:nvPicPr>
        <p:blipFill>
          <a:blip r:embed="rId3">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4"/>
          <p:cNvSpPr txBox="1"/>
          <p:nvPr>
            <p:ph idx="4294967295" type="title"/>
          </p:nvPr>
        </p:nvSpPr>
        <p:spPr>
          <a:xfrm>
            <a:off x="4487100" y="2235025"/>
            <a:ext cx="8520600" cy="841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Introduction</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80"/>
          <p:cNvPicPr preferRelativeResize="0"/>
          <p:nvPr/>
        </p:nvPicPr>
        <p:blipFill rotWithShape="1">
          <a:blip r:embed="rId3">
            <a:alphaModFix/>
          </a:blip>
          <a:srcRect b="40968" l="0" r="0" t="26954"/>
          <a:stretch/>
        </p:blipFill>
        <p:spPr>
          <a:xfrm>
            <a:off x="245225" y="912993"/>
            <a:ext cx="7924425" cy="3814432"/>
          </a:xfrm>
          <a:prstGeom prst="rect">
            <a:avLst/>
          </a:prstGeom>
          <a:noFill/>
          <a:ln>
            <a:noFill/>
          </a:ln>
        </p:spPr>
      </p:pic>
      <p:sp>
        <p:nvSpPr>
          <p:cNvPr id="665" name="Google Shape;665;p80"/>
          <p:cNvSpPr txBox="1"/>
          <p:nvPr>
            <p:ph type="title"/>
          </p:nvPr>
        </p:nvSpPr>
        <p:spPr>
          <a:xfrm>
            <a:off x="245225" y="279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Practical tips for ChatGPT usage to support activity</a:t>
            </a:r>
            <a:endParaRPr/>
          </a:p>
        </p:txBody>
      </p:sp>
      <p:sp>
        <p:nvSpPr>
          <p:cNvPr id="666" name="Google Shape;666;p80"/>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667" name="Google Shape;667;p80"/>
          <p:cNvPicPr preferRelativeResize="0"/>
          <p:nvPr/>
        </p:nvPicPr>
        <p:blipFill>
          <a:blip r:embed="rId4">
            <a:alphaModFix/>
          </a:blip>
          <a:stretch>
            <a:fillRect/>
          </a:stretch>
        </p:blipFill>
        <p:spPr>
          <a:xfrm>
            <a:off x="8574652" y="4869338"/>
            <a:ext cx="385526" cy="176875"/>
          </a:xfrm>
          <a:prstGeom prst="rect">
            <a:avLst/>
          </a:prstGeom>
          <a:noFill/>
          <a:ln>
            <a:noFill/>
          </a:ln>
        </p:spPr>
      </p:pic>
      <p:grpSp>
        <p:nvGrpSpPr>
          <p:cNvPr id="668" name="Google Shape;668;p80"/>
          <p:cNvGrpSpPr/>
          <p:nvPr/>
        </p:nvGrpSpPr>
        <p:grpSpPr>
          <a:xfrm rot="5400000">
            <a:off x="5797127" y="1804013"/>
            <a:ext cx="5143203" cy="1535076"/>
            <a:chOff x="961825" y="1874825"/>
            <a:chExt cx="1540250" cy="304500"/>
          </a:xfrm>
        </p:grpSpPr>
        <p:sp>
          <p:nvSpPr>
            <p:cNvPr id="669" name="Google Shape;669;p80"/>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670" name="Google Shape;670;p80"/>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671" name="Google Shape;671;p80"/>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pic>
        <p:nvPicPr>
          <p:cNvPr id="672" name="Google Shape;672;p80"/>
          <p:cNvPicPr preferRelativeResize="0"/>
          <p:nvPr/>
        </p:nvPicPr>
        <p:blipFill rotWithShape="1">
          <a:blip r:embed="rId5">
            <a:alphaModFix/>
          </a:blip>
          <a:srcRect b="0" l="0" r="0" t="0"/>
          <a:stretch/>
        </p:blipFill>
        <p:spPr>
          <a:xfrm>
            <a:off x="7708201" y="2227649"/>
            <a:ext cx="1124100" cy="126604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81"/>
          <p:cNvSpPr txBox="1"/>
          <p:nvPr>
            <p:ph type="title"/>
          </p:nvPr>
        </p:nvSpPr>
        <p:spPr>
          <a:xfrm>
            <a:off x="311700" y="445025"/>
            <a:ext cx="3490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Jigsaw activity</a:t>
            </a:r>
            <a:endParaRPr/>
          </a:p>
        </p:txBody>
      </p:sp>
      <p:sp>
        <p:nvSpPr>
          <p:cNvPr id="678" name="Google Shape;678;p81"/>
          <p:cNvSpPr txBox="1"/>
          <p:nvPr>
            <p:ph idx="1" type="body"/>
          </p:nvPr>
        </p:nvSpPr>
        <p:spPr>
          <a:xfrm>
            <a:off x="311700" y="1152475"/>
            <a:ext cx="3810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02124"/>
                </a:solidFill>
                <a:highlight>
                  <a:srgbClr val="FFFFFF"/>
                </a:highlight>
              </a:rPr>
              <a:t>Jigsaw activities are </a:t>
            </a:r>
            <a:r>
              <a:rPr b="1" lang="en" sz="1400">
                <a:solidFill>
                  <a:srgbClr val="202124"/>
                </a:solidFill>
                <a:highlight>
                  <a:srgbClr val="FFFFFF"/>
                </a:highlight>
              </a:rPr>
              <a:t>a specific type of information gap activity that work best when used with the whole class</a:t>
            </a:r>
            <a:r>
              <a:rPr lang="en" sz="1400">
                <a:solidFill>
                  <a:srgbClr val="202124"/>
                </a:solidFill>
                <a:highlight>
                  <a:srgbClr val="FFFFFF"/>
                </a:highlight>
              </a:rPr>
              <a:t>. </a:t>
            </a:r>
            <a:endParaRPr sz="1400">
              <a:solidFill>
                <a:srgbClr val="202124"/>
              </a:solidFill>
              <a:highlight>
                <a:srgbClr val="FFFFFF"/>
              </a:highlight>
            </a:endParaRPr>
          </a:p>
          <a:p>
            <a:pPr indent="0" lvl="0" marL="0" rtl="0" algn="l">
              <a:spcBef>
                <a:spcPts val="1200"/>
              </a:spcBef>
              <a:spcAft>
                <a:spcPts val="0"/>
              </a:spcAft>
              <a:buNone/>
            </a:pPr>
            <a:r>
              <a:rPr lang="en" sz="1400">
                <a:solidFill>
                  <a:srgbClr val="202124"/>
                </a:solidFill>
                <a:highlight>
                  <a:srgbClr val="FFFFFF"/>
                </a:highlight>
              </a:rPr>
              <a:t>The class is first divided into groups of four to six learners who are then given some information on a particular aspect of the topic which they then become the experts in.</a:t>
            </a:r>
            <a:endParaRPr sz="1400">
              <a:solidFill>
                <a:srgbClr val="202124"/>
              </a:solidFill>
              <a:highlight>
                <a:srgbClr val="FFFFFF"/>
              </a:highlight>
            </a:endParaRPr>
          </a:p>
          <a:p>
            <a:pPr indent="0" lvl="0" marL="0" rtl="0" algn="l">
              <a:spcBef>
                <a:spcPts val="1200"/>
              </a:spcBef>
              <a:spcAft>
                <a:spcPts val="0"/>
              </a:spcAft>
              <a:buNone/>
            </a:pPr>
            <a:r>
              <a:rPr b="1" lang="en" sz="1400">
                <a:solidFill>
                  <a:srgbClr val="202124"/>
                </a:solidFill>
                <a:highlight>
                  <a:srgbClr val="FFFFFF"/>
                </a:highlight>
              </a:rPr>
              <a:t>Students are dependent on each other to succeed</a:t>
            </a:r>
            <a:r>
              <a:rPr lang="en" sz="1400">
                <a:solidFill>
                  <a:srgbClr val="202124"/>
                </a:solidFill>
                <a:highlight>
                  <a:srgbClr val="FFFFFF"/>
                </a:highlight>
              </a:rPr>
              <a:t>. </a:t>
            </a:r>
            <a:endParaRPr sz="1400">
              <a:solidFill>
                <a:srgbClr val="202124"/>
              </a:solidFill>
              <a:highlight>
                <a:srgbClr val="FFFFFF"/>
              </a:highlight>
            </a:endParaRPr>
          </a:p>
          <a:p>
            <a:pPr indent="0" lvl="0" marL="0" rtl="0" algn="l">
              <a:spcBef>
                <a:spcPts val="1200"/>
              </a:spcBef>
              <a:spcAft>
                <a:spcPts val="1200"/>
              </a:spcAft>
              <a:buNone/>
            </a:pPr>
            <a:r>
              <a:rPr lang="en" sz="1400">
                <a:solidFill>
                  <a:srgbClr val="202124"/>
                </a:solidFill>
                <a:highlight>
                  <a:srgbClr val="FFFFFF"/>
                </a:highlight>
              </a:rPr>
              <a:t>It breaks classes into groups that each assemble a piece of an assignment and synthesize their work when finished.</a:t>
            </a:r>
            <a:endParaRPr sz="1400">
              <a:solidFill>
                <a:srgbClr val="202124"/>
              </a:solidFill>
              <a:highlight>
                <a:srgbClr val="FFFFFF"/>
              </a:highlight>
            </a:endParaRPr>
          </a:p>
        </p:txBody>
      </p:sp>
      <p:sp>
        <p:nvSpPr>
          <p:cNvPr id="679" name="Google Shape;679;p81"/>
          <p:cNvSpPr txBox="1"/>
          <p:nvPr>
            <p:ph idx="1" type="body"/>
          </p:nvPr>
        </p:nvSpPr>
        <p:spPr>
          <a:xfrm>
            <a:off x="4572000" y="1152475"/>
            <a:ext cx="4209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202124"/>
                </a:solidFill>
                <a:highlight>
                  <a:srgbClr val="FFFFFF"/>
                </a:highlight>
              </a:rPr>
              <a:t>Collaborative teaching and learning strategy that promotes an environment for structured discussions for sharing knowledge and perspectives</a:t>
            </a:r>
            <a:r>
              <a:rPr lang="en" sz="1400">
                <a:solidFill>
                  <a:srgbClr val="202124"/>
                </a:solidFill>
                <a:highlight>
                  <a:srgbClr val="FFFFFF"/>
                </a:highlight>
              </a:rPr>
              <a:t>. Students work in groups and discuss a topic at several tables.</a:t>
            </a:r>
            <a:endParaRPr sz="1400">
              <a:solidFill>
                <a:srgbClr val="202124"/>
              </a:solidFill>
              <a:highlight>
                <a:srgbClr val="FFFFFF"/>
              </a:highlight>
            </a:endParaRPr>
          </a:p>
          <a:p>
            <a:pPr indent="0" lvl="0" marL="0" rtl="0" algn="l">
              <a:spcBef>
                <a:spcPts val="1200"/>
              </a:spcBef>
              <a:spcAft>
                <a:spcPts val="1200"/>
              </a:spcAft>
              <a:buNone/>
            </a:pPr>
            <a:r>
              <a:rPr lang="en" sz="1400">
                <a:solidFill>
                  <a:srgbClr val="676767"/>
                </a:solidFill>
                <a:highlight>
                  <a:srgbClr val="FFFFFF"/>
                </a:highlight>
              </a:rPr>
              <a:t>The process begins with the first of three or more twenty-minute rounds of conversation for small groups of four (five maximum) people seated around a table. At the end of the twenty minutes, each member of the group moves to a different new table. They may or may not choose to leave one person as the “table host” for the next round, who welcomes the next group and briefly fills them in on what happened in the previous round.</a:t>
            </a:r>
            <a:endParaRPr sz="1400">
              <a:solidFill>
                <a:srgbClr val="202124"/>
              </a:solidFill>
              <a:highlight>
                <a:srgbClr val="FFFFFF"/>
              </a:highlight>
            </a:endParaRPr>
          </a:p>
        </p:txBody>
      </p:sp>
      <p:sp>
        <p:nvSpPr>
          <p:cNvPr id="680" name="Google Shape;680;p81"/>
          <p:cNvSpPr txBox="1"/>
          <p:nvPr>
            <p:ph type="title"/>
          </p:nvPr>
        </p:nvSpPr>
        <p:spPr>
          <a:xfrm>
            <a:off x="4572000" y="445025"/>
            <a:ext cx="3490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World cafe</a:t>
            </a:r>
            <a:endParaRPr/>
          </a:p>
        </p:txBody>
      </p:sp>
      <p:pic>
        <p:nvPicPr>
          <p:cNvPr id="681" name="Google Shape;681;p81"/>
          <p:cNvPicPr preferRelativeResize="0"/>
          <p:nvPr/>
        </p:nvPicPr>
        <p:blipFill>
          <a:blip r:embed="rId3">
            <a:alphaModFix/>
          </a:blip>
          <a:stretch>
            <a:fillRect/>
          </a:stretch>
        </p:blipFill>
        <p:spPr>
          <a:xfrm>
            <a:off x="2581849" y="137050"/>
            <a:ext cx="1064923" cy="958249"/>
          </a:xfrm>
          <a:prstGeom prst="rect">
            <a:avLst/>
          </a:prstGeom>
          <a:noFill/>
          <a:ln>
            <a:noFill/>
          </a:ln>
        </p:spPr>
      </p:pic>
      <p:pic>
        <p:nvPicPr>
          <p:cNvPr id="682" name="Google Shape;682;p81"/>
          <p:cNvPicPr preferRelativeResize="0"/>
          <p:nvPr/>
        </p:nvPicPr>
        <p:blipFill>
          <a:blip r:embed="rId4">
            <a:alphaModFix/>
          </a:blip>
          <a:stretch>
            <a:fillRect/>
          </a:stretch>
        </p:blipFill>
        <p:spPr>
          <a:xfrm>
            <a:off x="6490124" y="137050"/>
            <a:ext cx="1572375" cy="10487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88" name="Google Shape;688;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89" name="Google Shape;689;p82"/>
          <p:cNvPicPr preferRelativeResize="0"/>
          <p:nvPr/>
        </p:nvPicPr>
        <p:blipFill>
          <a:blip r:embed="rId3">
            <a:alphaModFix/>
          </a:blip>
          <a:stretch>
            <a:fillRect/>
          </a:stretch>
        </p:blipFill>
        <p:spPr>
          <a:xfrm>
            <a:off x="601500" y="136175"/>
            <a:ext cx="8230800" cy="4629825"/>
          </a:xfrm>
          <a:prstGeom prst="rect">
            <a:avLst/>
          </a:prstGeom>
          <a:noFill/>
          <a:ln>
            <a:noFill/>
          </a:ln>
        </p:spPr>
      </p:pic>
      <p:sp>
        <p:nvSpPr>
          <p:cNvPr id="690" name="Google Shape;690;p82"/>
          <p:cNvSpPr txBox="1"/>
          <p:nvPr/>
        </p:nvSpPr>
        <p:spPr>
          <a:xfrm>
            <a:off x="311700" y="4703625"/>
            <a:ext cx="8057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Src: </a:t>
            </a:r>
            <a:r>
              <a:rPr lang="en" sz="1200" u="sng">
                <a:solidFill>
                  <a:schemeClr val="hlink"/>
                </a:solidFill>
                <a:hlinkClick r:id="rId4"/>
              </a:rPr>
              <a:t>https://www.viewsonic.com/library/education/5-interactive-presentations-ideas-that-will-engage-students/</a:t>
            </a:r>
            <a:r>
              <a:rPr lang="en" sz="1200"/>
              <a:t> </a:t>
            </a:r>
            <a:endParaRPr sz="12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Practical tips for ChatGPT usage to support activity</a:t>
            </a:r>
            <a:endParaRPr/>
          </a:p>
          <a:p>
            <a:pPr indent="0" lvl="0" marL="0" rtl="0" algn="l">
              <a:spcBef>
                <a:spcPts val="0"/>
              </a:spcBef>
              <a:spcAft>
                <a:spcPts val="0"/>
              </a:spcAft>
              <a:buNone/>
            </a:pPr>
            <a:r>
              <a:t/>
            </a:r>
            <a:endParaRPr/>
          </a:p>
        </p:txBody>
      </p:sp>
      <p:graphicFrame>
        <p:nvGraphicFramePr>
          <p:cNvPr id="696" name="Google Shape;696;p83"/>
          <p:cNvGraphicFramePr/>
          <p:nvPr/>
        </p:nvGraphicFramePr>
        <p:xfrm>
          <a:off x="861150" y="1295425"/>
          <a:ext cx="3000000" cy="3000000"/>
        </p:xfrm>
        <a:graphic>
          <a:graphicData uri="http://schemas.openxmlformats.org/drawingml/2006/table">
            <a:tbl>
              <a:tblPr>
                <a:noFill/>
                <a:tableStyleId>{711DE932-E814-4309-AFEC-DFDE854C99EE}</a:tableStyleId>
              </a:tblPr>
              <a:tblGrid>
                <a:gridCol w="3619500"/>
                <a:gridCol w="3619500"/>
              </a:tblGrid>
              <a:tr h="381000">
                <a:tc>
                  <a:txBody>
                    <a:bodyPr/>
                    <a:lstStyle/>
                    <a:p>
                      <a:pPr indent="0" lvl="0" marL="0" rtl="0" algn="ctr">
                        <a:spcBef>
                          <a:spcPts val="0"/>
                        </a:spcBef>
                        <a:spcAft>
                          <a:spcPts val="0"/>
                        </a:spcAft>
                        <a:buNone/>
                      </a:pPr>
                      <a:r>
                        <a:rPr b="1" lang="en"/>
                        <a:t>Small class</a:t>
                      </a:r>
                      <a:endParaRPr b="1"/>
                    </a:p>
                  </a:txBody>
                  <a:tcPr marT="91425" marB="91425" marR="91425" marL="91425"/>
                </a:tc>
                <a:tc>
                  <a:txBody>
                    <a:bodyPr/>
                    <a:lstStyle/>
                    <a:p>
                      <a:pPr indent="0" lvl="0" marL="0" rtl="0" algn="ctr">
                        <a:spcBef>
                          <a:spcPts val="0"/>
                        </a:spcBef>
                        <a:spcAft>
                          <a:spcPts val="0"/>
                        </a:spcAft>
                        <a:buNone/>
                      </a:pPr>
                      <a:r>
                        <a:rPr b="1" lang="en"/>
                        <a:t>Big class</a:t>
                      </a:r>
                      <a:endParaRPr b="1"/>
                    </a:p>
                  </a:txBody>
                  <a:tcPr marT="91425" marB="91425" marR="91425" marL="91425"/>
                </a:tc>
              </a:tr>
              <a:tr h="381000">
                <a:tc>
                  <a:txBody>
                    <a:bodyPr/>
                    <a:lstStyle/>
                    <a:p>
                      <a:pPr indent="0" lvl="0" marL="0" rtl="0" algn="l">
                        <a:spcBef>
                          <a:spcPts val="0"/>
                        </a:spcBef>
                        <a:spcAft>
                          <a:spcPts val="0"/>
                        </a:spcAft>
                        <a:buNone/>
                      </a:pPr>
                      <a:r>
                        <a:rPr lang="en"/>
                        <a:t>Emphasize on problem solving and experiential learning</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Emphasize on problem solving</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t>Let students learn collaboratively</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Let students learn collaboratively</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t>Conduct activity that require students to use ChatGPT and discuss alternative solutions</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Conduct activity that require students to use ChatGPT and discuss alternative solutions</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t>Conduct jigsaw-based </a:t>
                      </a:r>
                      <a:r>
                        <a:rPr lang="en"/>
                        <a:t>discussion</a:t>
                      </a:r>
                      <a:r>
                        <a:rPr lang="en"/>
                        <a:t>, followed by fishbowl presentation</a:t>
                      </a:r>
                      <a:endParaRPr/>
                    </a:p>
                  </a:txBody>
                  <a:tcPr marT="91425" marB="91425" marR="91425" marL="91425"/>
                </a:tc>
                <a:tc>
                  <a:txBody>
                    <a:bodyPr/>
                    <a:lstStyle/>
                    <a:p>
                      <a:pPr indent="0" lvl="0" marL="0" rtl="0" algn="l">
                        <a:spcBef>
                          <a:spcPts val="0"/>
                        </a:spcBef>
                        <a:spcAft>
                          <a:spcPts val="0"/>
                        </a:spcAft>
                        <a:buNone/>
                      </a:pPr>
                      <a:r>
                        <a:rPr lang="en">
                          <a:solidFill>
                            <a:schemeClr val="dk1"/>
                          </a:solidFill>
                        </a:rPr>
                        <a:t>Conduct world cafe-based discussion</a:t>
                      </a:r>
                      <a:r>
                        <a:rPr lang="en">
                          <a:solidFill>
                            <a:schemeClr val="dk1"/>
                          </a:solidFill>
                        </a:rPr>
                        <a:t>, followed by fishbowl presentation</a:t>
                      </a:r>
                      <a:endParaRPr>
                        <a:solidFill>
                          <a:schemeClr val="dk1"/>
                        </a:solidFill>
                      </a:endParaRPr>
                    </a:p>
                  </a:txBody>
                  <a:tcPr marT="91425" marB="91425" marR="91425" marL="91425"/>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4"/>
          <p:cNvSpPr txBox="1"/>
          <p:nvPr>
            <p:ph idx="4294967295" type="title"/>
          </p:nvPr>
        </p:nvSpPr>
        <p:spPr>
          <a:xfrm>
            <a:off x="4487100" y="2235025"/>
            <a:ext cx="8520600" cy="841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Tips and strategies </a:t>
            </a:r>
            <a:endParaRPr>
              <a:solidFill>
                <a:schemeClr val="lt1"/>
              </a:solidFill>
            </a:endParaRPr>
          </a:p>
          <a:p>
            <a:pPr indent="0" lvl="0" marL="0" rtl="0" algn="l">
              <a:spcBef>
                <a:spcPts val="0"/>
              </a:spcBef>
              <a:spcAft>
                <a:spcPts val="0"/>
              </a:spcAft>
              <a:buNone/>
            </a:pPr>
            <a:r>
              <a:rPr lang="en">
                <a:solidFill>
                  <a:schemeClr val="lt1"/>
                </a:solidFill>
              </a:rPr>
              <a:t>for redesigning assessments</a:t>
            </a:r>
            <a:endParaRPr>
              <a:solidFill>
                <a:schemeClr val="lt1"/>
              </a:solidFill>
            </a:endParaRPr>
          </a:p>
        </p:txBody>
      </p:sp>
    </p:spTree>
  </p:cSld>
  <p:clrMapOvr>
    <a:masterClrMapping/>
  </p:clrMapOvr>
  <mc:AlternateContent>
    <mc:Choice Requires="p14">
      <p:transition spd="slow" p14:dur="1000">
        <p:push dir="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85"/>
          <p:cNvPicPr preferRelativeResize="0"/>
          <p:nvPr/>
        </p:nvPicPr>
        <p:blipFill rotWithShape="1">
          <a:blip r:embed="rId3">
            <a:alphaModFix/>
          </a:blip>
          <a:srcRect b="0" l="0" r="0" t="0"/>
          <a:stretch/>
        </p:blipFill>
        <p:spPr>
          <a:xfrm flipH="1">
            <a:off x="6867778" y="1073973"/>
            <a:ext cx="3234044" cy="3642476"/>
          </a:xfrm>
          <a:prstGeom prst="rect">
            <a:avLst/>
          </a:prstGeom>
          <a:noFill/>
          <a:ln>
            <a:noFill/>
          </a:ln>
        </p:spPr>
      </p:pic>
      <p:sp>
        <p:nvSpPr>
          <p:cNvPr id="707" name="Google Shape;707;p85"/>
          <p:cNvSpPr txBox="1"/>
          <p:nvPr/>
        </p:nvSpPr>
        <p:spPr>
          <a:xfrm>
            <a:off x="861400" y="173675"/>
            <a:ext cx="6380100" cy="9003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lang="en" sz="1800">
                <a:solidFill>
                  <a:schemeClr val="dk1"/>
                </a:solidFill>
                <a:latin typeface="Poppins Black"/>
                <a:ea typeface="Poppins Black"/>
                <a:cs typeface="Poppins Black"/>
                <a:sym typeface="Poppins Black"/>
              </a:rPr>
              <a:t>Safe and responsible use of AI in education?</a:t>
            </a:r>
            <a:endParaRPr sz="1800">
              <a:solidFill>
                <a:schemeClr val="dk1"/>
              </a:solidFill>
              <a:latin typeface="Poppins Black"/>
              <a:ea typeface="Poppins Black"/>
              <a:cs typeface="Poppins Black"/>
              <a:sym typeface="Poppins Black"/>
            </a:endParaRPr>
          </a:p>
          <a:p>
            <a:pPr indent="0" lvl="0" marL="0" rtl="0" algn="ctr">
              <a:spcBef>
                <a:spcPts val="0"/>
              </a:spcBef>
              <a:spcAft>
                <a:spcPts val="0"/>
              </a:spcAft>
              <a:buClr>
                <a:schemeClr val="dk1"/>
              </a:buClr>
              <a:buSzPts val="1100"/>
              <a:buFont typeface="Arial"/>
              <a:buNone/>
            </a:pPr>
            <a:r>
              <a:rPr lang="en" sz="1800">
                <a:solidFill>
                  <a:schemeClr val="dk1"/>
                </a:solidFill>
                <a:latin typeface="Poppins Black"/>
                <a:ea typeface="Poppins Black"/>
                <a:cs typeface="Poppins Black"/>
                <a:sym typeface="Poppins Black"/>
              </a:rPr>
              <a:t>Human-in-the-loop machine learning?</a:t>
            </a:r>
            <a:endParaRPr sz="1800">
              <a:solidFill>
                <a:schemeClr val="dk1"/>
              </a:solidFill>
              <a:latin typeface="Poppins Black"/>
              <a:ea typeface="Poppins Black"/>
              <a:cs typeface="Poppins Black"/>
              <a:sym typeface="Poppins Black"/>
            </a:endParaRPr>
          </a:p>
          <a:p>
            <a:pPr indent="0" lvl="0" marL="0" marR="0" rtl="0" algn="ctr">
              <a:lnSpc>
                <a:spcPct val="100000"/>
              </a:lnSpc>
              <a:spcBef>
                <a:spcPts val="0"/>
              </a:spcBef>
              <a:spcAft>
                <a:spcPts val="0"/>
              </a:spcAft>
              <a:buNone/>
            </a:pPr>
            <a:r>
              <a:t/>
            </a:r>
            <a:endParaRPr sz="1800">
              <a:solidFill>
                <a:schemeClr val="dk1"/>
              </a:solidFill>
              <a:latin typeface="Poppins Black"/>
              <a:ea typeface="Poppins Black"/>
              <a:cs typeface="Poppins Black"/>
              <a:sym typeface="Poppins Black"/>
            </a:endParaRPr>
          </a:p>
        </p:txBody>
      </p:sp>
      <p:sp>
        <p:nvSpPr>
          <p:cNvPr id="708" name="Google Shape;708;p85"/>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85"/>
          <p:cNvSpPr txBox="1"/>
          <p:nvPr/>
        </p:nvSpPr>
        <p:spPr>
          <a:xfrm>
            <a:off x="1067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710" name="Google Shape;710;p85"/>
          <p:cNvPicPr preferRelativeResize="0"/>
          <p:nvPr/>
        </p:nvPicPr>
        <p:blipFill>
          <a:blip r:embed="rId4">
            <a:alphaModFix/>
          </a:blip>
          <a:stretch>
            <a:fillRect/>
          </a:stretch>
        </p:blipFill>
        <p:spPr>
          <a:xfrm>
            <a:off x="7993326" y="4707536"/>
            <a:ext cx="738248" cy="338699"/>
          </a:xfrm>
          <a:prstGeom prst="rect">
            <a:avLst/>
          </a:prstGeom>
          <a:noFill/>
          <a:ln>
            <a:noFill/>
          </a:ln>
        </p:spPr>
      </p:pic>
      <p:sp>
        <p:nvSpPr>
          <p:cNvPr id="711" name="Google Shape;711;p85"/>
          <p:cNvSpPr txBox="1"/>
          <p:nvPr/>
        </p:nvSpPr>
        <p:spPr>
          <a:xfrm>
            <a:off x="1463800" y="925925"/>
            <a:ext cx="5175300" cy="2724300"/>
          </a:xfrm>
          <a:prstGeom prst="rect">
            <a:avLst/>
          </a:prstGeom>
          <a:solidFill>
            <a:srgbClr val="0B539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accent6"/>
                </a:solidFill>
                <a:latin typeface="Poppins"/>
                <a:ea typeface="Poppins"/>
                <a:cs typeface="Poppins"/>
                <a:sym typeface="Poppins"/>
              </a:rPr>
              <a:t> </a:t>
            </a:r>
            <a:endParaRPr sz="1500">
              <a:solidFill>
                <a:schemeClr val="accent6"/>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 sz="1500">
                <a:solidFill>
                  <a:schemeClr val="accent6"/>
                </a:solidFill>
                <a:latin typeface="Poppins"/>
                <a:ea typeface="Poppins"/>
                <a:cs typeface="Poppins"/>
                <a:sym typeface="Poppins"/>
              </a:rPr>
              <a:t>Technology is a facilitator for learning</a:t>
            </a:r>
            <a:endParaRPr sz="1500">
              <a:solidFill>
                <a:schemeClr val="accent6"/>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 sz="1500">
                <a:solidFill>
                  <a:schemeClr val="accent6"/>
                </a:solidFill>
                <a:latin typeface="Poppins"/>
                <a:ea typeface="Poppins"/>
                <a:cs typeface="Poppins"/>
                <a:sym typeface="Poppins"/>
              </a:rPr>
              <a:t>Educators lead a crucial role in designing engaging learning experience </a:t>
            </a:r>
            <a:endParaRPr sz="1500">
              <a:solidFill>
                <a:schemeClr val="accent6"/>
              </a:solidFill>
              <a:latin typeface="Poppins"/>
              <a:ea typeface="Poppins"/>
              <a:cs typeface="Poppins"/>
              <a:sym typeface="Poppins"/>
            </a:endParaRPr>
          </a:p>
          <a:p>
            <a:pPr indent="0" lvl="0" marL="0" rtl="0" algn="ctr">
              <a:spcBef>
                <a:spcPts val="0"/>
              </a:spcBef>
              <a:spcAft>
                <a:spcPts val="0"/>
              </a:spcAft>
              <a:buNone/>
            </a:pPr>
            <a:r>
              <a:t/>
            </a:r>
            <a:endParaRPr sz="1500">
              <a:solidFill>
                <a:schemeClr val="accent6"/>
              </a:solidFill>
              <a:latin typeface="Poppins"/>
              <a:ea typeface="Poppins"/>
              <a:cs typeface="Poppins"/>
              <a:sym typeface="Poppins"/>
            </a:endParaRPr>
          </a:p>
          <a:p>
            <a:pPr indent="0" lvl="0" marL="0" rtl="0" algn="ctr">
              <a:spcBef>
                <a:spcPts val="0"/>
              </a:spcBef>
              <a:spcAft>
                <a:spcPts val="0"/>
              </a:spcAft>
              <a:buNone/>
            </a:pPr>
            <a:r>
              <a:rPr lang="en" sz="1500">
                <a:solidFill>
                  <a:schemeClr val="accent6"/>
                </a:solidFill>
                <a:latin typeface="Poppins"/>
                <a:ea typeface="Poppins"/>
                <a:cs typeface="Poppins"/>
                <a:sym typeface="Poppins"/>
              </a:rPr>
              <a:t>A synergetic collaboration between multiple entities </a:t>
            </a:r>
            <a:endParaRPr sz="1500">
              <a:solidFill>
                <a:schemeClr val="accent6"/>
              </a:solidFill>
              <a:latin typeface="Poppins"/>
              <a:ea typeface="Poppins"/>
              <a:cs typeface="Poppins"/>
              <a:sym typeface="Poppins"/>
            </a:endParaRPr>
          </a:p>
          <a:p>
            <a:pPr indent="0" lvl="0" marL="0" rtl="0" algn="ctr">
              <a:spcBef>
                <a:spcPts val="0"/>
              </a:spcBef>
              <a:spcAft>
                <a:spcPts val="0"/>
              </a:spcAft>
              <a:buNone/>
            </a:pPr>
            <a:r>
              <a:rPr lang="en" sz="1500">
                <a:solidFill>
                  <a:schemeClr val="accent6"/>
                </a:solidFill>
                <a:latin typeface="Poppins"/>
                <a:ea typeface="Poppins"/>
                <a:cs typeface="Poppins"/>
                <a:sym typeface="Poppins"/>
              </a:rPr>
              <a:t>(e.g., the learner, the instructor, information, and technology) </a:t>
            </a:r>
            <a:endParaRPr sz="1500">
              <a:solidFill>
                <a:schemeClr val="accent6"/>
              </a:solidFill>
              <a:latin typeface="Poppins"/>
              <a:ea typeface="Poppins"/>
              <a:cs typeface="Poppins"/>
              <a:sym typeface="Poppins"/>
            </a:endParaRPr>
          </a:p>
          <a:p>
            <a:pPr indent="0" lvl="0" marL="0" rtl="0" algn="ctr">
              <a:spcBef>
                <a:spcPts val="0"/>
              </a:spcBef>
              <a:spcAft>
                <a:spcPts val="0"/>
              </a:spcAft>
              <a:buNone/>
            </a:pPr>
            <a:r>
              <a:rPr lang="en" sz="1500">
                <a:solidFill>
                  <a:schemeClr val="accent6"/>
                </a:solidFill>
                <a:latin typeface="Poppins"/>
                <a:ea typeface="Poppins"/>
                <a:cs typeface="Poppins"/>
                <a:sym typeface="Poppins"/>
              </a:rPr>
              <a:t>in the system </a:t>
            </a:r>
            <a:r>
              <a:rPr lang="en" sz="1500" u="sng">
                <a:solidFill>
                  <a:schemeClr val="accent6"/>
                </a:solidFill>
                <a:latin typeface="Poppins"/>
                <a:ea typeface="Poppins"/>
                <a:cs typeface="Poppins"/>
                <a:sym typeface="Poppins"/>
              </a:rPr>
              <a:t>is essential </a:t>
            </a:r>
            <a:r>
              <a:rPr lang="en" sz="1500">
                <a:solidFill>
                  <a:schemeClr val="accent6"/>
                </a:solidFill>
                <a:latin typeface="Poppins"/>
                <a:ea typeface="Poppins"/>
                <a:cs typeface="Poppins"/>
                <a:sym typeface="Poppins"/>
              </a:rPr>
              <a:t>to ensure the learner’s augmented intelligence</a:t>
            </a:r>
            <a:endParaRPr sz="1500">
              <a:solidFill>
                <a:schemeClr val="accent6"/>
              </a:solidFill>
              <a:latin typeface="Poppins"/>
              <a:ea typeface="Poppins"/>
              <a:cs typeface="Poppins"/>
              <a:sym typeface="Poppins"/>
            </a:endParaRPr>
          </a:p>
          <a:p>
            <a:pPr indent="0" lvl="0" marL="0" rtl="0" algn="ctr">
              <a:spcBef>
                <a:spcPts val="0"/>
              </a:spcBef>
              <a:spcAft>
                <a:spcPts val="0"/>
              </a:spcAft>
              <a:buNone/>
            </a:pPr>
            <a:r>
              <a:t/>
            </a:r>
            <a:endParaRPr sz="1500">
              <a:solidFill>
                <a:schemeClr val="accent6"/>
              </a:solidFill>
              <a:latin typeface="Poppins"/>
              <a:ea typeface="Poppins"/>
              <a:cs typeface="Poppins"/>
              <a:sym typeface="Poppins"/>
            </a:endParaRPr>
          </a:p>
        </p:txBody>
      </p:sp>
      <p:grpSp>
        <p:nvGrpSpPr>
          <p:cNvPr id="712" name="Google Shape;712;p85"/>
          <p:cNvGrpSpPr/>
          <p:nvPr/>
        </p:nvGrpSpPr>
        <p:grpSpPr>
          <a:xfrm flipH="1" rot="-5400000">
            <a:off x="-1822873" y="1804013"/>
            <a:ext cx="5143203" cy="1535076"/>
            <a:chOff x="961825" y="1874825"/>
            <a:chExt cx="1540250" cy="304500"/>
          </a:xfrm>
        </p:grpSpPr>
        <p:sp>
          <p:nvSpPr>
            <p:cNvPr id="713" name="Google Shape;713;p85"/>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14" name="Google Shape;714;p85"/>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15" name="Google Shape;715;p85"/>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716" name="Google Shape;716;p85"/>
          <p:cNvSpPr txBox="1"/>
          <p:nvPr/>
        </p:nvSpPr>
        <p:spPr>
          <a:xfrm>
            <a:off x="1496625" y="3911325"/>
            <a:ext cx="5175300" cy="615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a:t>Cheating? Honesty? Truthfulness? Recency? Privacy? Misleading? Manipulation? </a:t>
            </a:r>
            <a:endParaRPr/>
          </a:p>
        </p:txBody>
      </p:sp>
      <p:sp>
        <p:nvSpPr>
          <p:cNvPr id="717" name="Google Shape;717;p85"/>
          <p:cNvSpPr txBox="1"/>
          <p:nvPr>
            <p:ph idx="4294967295" type="sldNum"/>
          </p:nvPr>
        </p:nvSpPr>
        <p:spPr>
          <a:xfrm>
            <a:off x="8556784"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descr="Diagram&#10;&#10;Description automatically generated" id="722" name="Google Shape;722;p8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723" name="Google Shape;723;p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87"/>
          <p:cNvPicPr preferRelativeResize="0"/>
          <p:nvPr/>
        </p:nvPicPr>
        <p:blipFill>
          <a:blip r:embed="rId3">
            <a:alphaModFix/>
          </a:blip>
          <a:stretch>
            <a:fillRect/>
          </a:stretch>
        </p:blipFill>
        <p:spPr>
          <a:xfrm>
            <a:off x="152400" y="152400"/>
            <a:ext cx="5922520" cy="4838699"/>
          </a:xfrm>
          <a:prstGeom prst="rect">
            <a:avLst/>
          </a:prstGeom>
          <a:noFill/>
          <a:ln>
            <a:noFill/>
          </a:ln>
        </p:spPr>
      </p:pic>
      <p:sp>
        <p:nvSpPr>
          <p:cNvPr id="729" name="Google Shape;729;p87"/>
          <p:cNvSpPr txBox="1"/>
          <p:nvPr/>
        </p:nvSpPr>
        <p:spPr>
          <a:xfrm>
            <a:off x="6297550" y="742675"/>
            <a:ext cx="2520300" cy="3416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700">
                <a:solidFill>
                  <a:schemeClr val="dk1"/>
                </a:solidFill>
                <a:latin typeface="Calibri"/>
                <a:ea typeface="Calibri"/>
                <a:cs typeface="Calibri"/>
                <a:sym typeface="Calibri"/>
              </a:rPr>
              <a:t>Three</a:t>
            </a:r>
            <a:r>
              <a:rPr lang="en" sz="1700">
                <a:solidFill>
                  <a:schemeClr val="dk1"/>
                </a:solidFill>
                <a:latin typeface="Calibri"/>
                <a:ea typeface="Calibri"/>
                <a:cs typeface="Calibri"/>
                <a:sym typeface="Calibri"/>
              </a:rPr>
              <a:t> typical responses:</a:t>
            </a:r>
            <a:endParaRPr sz="17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1700">
                <a:solidFill>
                  <a:schemeClr val="dk1"/>
                </a:solidFill>
                <a:latin typeface="Calibri"/>
                <a:ea typeface="Calibri"/>
                <a:cs typeface="Calibri"/>
                <a:sym typeface="Calibri"/>
              </a:rPr>
              <a:t>	Ban ChatGPT </a:t>
            </a:r>
            <a:endParaRPr sz="17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1700">
                <a:solidFill>
                  <a:schemeClr val="dk1"/>
                </a:solidFill>
                <a:latin typeface="Calibri"/>
                <a:ea typeface="Calibri"/>
                <a:cs typeface="Calibri"/>
                <a:sym typeface="Calibri"/>
              </a:rPr>
              <a:t>	“Business as usual”</a:t>
            </a:r>
            <a:endParaRPr sz="17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1700">
                <a:solidFill>
                  <a:schemeClr val="dk1"/>
                </a:solidFill>
                <a:latin typeface="Calibri"/>
                <a:ea typeface="Calibri"/>
                <a:cs typeface="Calibri"/>
                <a:sym typeface="Calibri"/>
              </a:rPr>
              <a:t>	Embrace ChatGPT</a:t>
            </a:r>
            <a:endParaRPr sz="17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sz="17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1700">
                <a:solidFill>
                  <a:schemeClr val="dk1"/>
                </a:solidFill>
                <a:latin typeface="Calibri"/>
                <a:ea typeface="Calibri"/>
                <a:cs typeface="Calibri"/>
                <a:sym typeface="Calibri"/>
              </a:rPr>
              <a:t>The response we pick must consider </a:t>
            </a:r>
            <a:r>
              <a:rPr b="1" lang="en" sz="1700">
                <a:solidFill>
                  <a:schemeClr val="dk1"/>
                </a:solidFill>
                <a:latin typeface="Calibri"/>
                <a:ea typeface="Calibri"/>
                <a:cs typeface="Calibri"/>
                <a:sym typeface="Calibri"/>
              </a:rPr>
              <a:t>immediate</a:t>
            </a:r>
            <a:r>
              <a:rPr lang="en" sz="1700">
                <a:solidFill>
                  <a:schemeClr val="dk1"/>
                </a:solidFill>
                <a:latin typeface="Calibri"/>
                <a:ea typeface="Calibri"/>
                <a:cs typeface="Calibri"/>
                <a:sym typeface="Calibri"/>
              </a:rPr>
              <a:t> (course level – micro picture) and </a:t>
            </a:r>
            <a:r>
              <a:rPr b="1" lang="en" sz="1700">
                <a:solidFill>
                  <a:schemeClr val="dk1"/>
                </a:solidFill>
                <a:latin typeface="Calibri"/>
                <a:ea typeface="Calibri"/>
                <a:cs typeface="Calibri"/>
                <a:sym typeface="Calibri"/>
              </a:rPr>
              <a:t>future needs </a:t>
            </a:r>
            <a:r>
              <a:rPr lang="en" sz="1700">
                <a:solidFill>
                  <a:schemeClr val="dk1"/>
                </a:solidFill>
                <a:latin typeface="Calibri"/>
                <a:ea typeface="Calibri"/>
                <a:cs typeface="Calibri"/>
                <a:sym typeface="Calibri"/>
              </a:rPr>
              <a:t>(university level – macro picture).</a:t>
            </a:r>
            <a:endParaRPr sz="3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8"/>
          <p:cNvSpPr/>
          <p:nvPr/>
        </p:nvSpPr>
        <p:spPr>
          <a:xfrm>
            <a:off x="11050" y="14375"/>
            <a:ext cx="505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5" name="Google Shape;735;p88"/>
          <p:cNvPicPr preferRelativeResize="0"/>
          <p:nvPr/>
        </p:nvPicPr>
        <p:blipFill>
          <a:blip r:embed="rId3">
            <a:alphaModFix/>
          </a:blip>
          <a:stretch>
            <a:fillRect/>
          </a:stretch>
        </p:blipFill>
        <p:spPr>
          <a:xfrm>
            <a:off x="5065800" y="-8"/>
            <a:ext cx="4635300" cy="5143500"/>
          </a:xfrm>
          <a:prstGeom prst="rect">
            <a:avLst/>
          </a:prstGeom>
          <a:noFill/>
          <a:ln>
            <a:noFill/>
          </a:ln>
        </p:spPr>
      </p:pic>
      <p:sp>
        <p:nvSpPr>
          <p:cNvPr id="736" name="Google Shape;736;p88"/>
          <p:cNvSpPr txBox="1"/>
          <p:nvPr>
            <p:ph type="title"/>
          </p:nvPr>
        </p:nvSpPr>
        <p:spPr>
          <a:xfrm>
            <a:off x="311700" y="270950"/>
            <a:ext cx="6426300" cy="866700"/>
          </a:xfrm>
          <a:prstGeom prst="rect">
            <a:avLst/>
          </a:prstGeom>
          <a:solidFill>
            <a:srgbClr val="6AA84F"/>
          </a:solidFill>
        </p:spPr>
        <p:txBody>
          <a:bodyPr anchorCtr="0" anchor="t" bIns="91425" lIns="91425" spcFirstLastPara="1" rIns="91425" wrap="square" tIns="91425">
            <a:normAutofit fontScale="90000"/>
          </a:bodyPr>
          <a:lstStyle/>
          <a:p>
            <a:pPr indent="0" lvl="0" marL="0" rtl="0" algn="l">
              <a:lnSpc>
                <a:spcPct val="90000"/>
              </a:lnSpc>
              <a:spcBef>
                <a:spcPts val="1000"/>
              </a:spcBef>
              <a:spcAft>
                <a:spcPts val="0"/>
              </a:spcAft>
              <a:buClr>
                <a:schemeClr val="dk1"/>
              </a:buClr>
              <a:buSzPct val="100000"/>
              <a:buFont typeface="Arial"/>
              <a:buNone/>
            </a:pPr>
            <a:r>
              <a:rPr lang="en">
                <a:latin typeface="Calibri"/>
                <a:ea typeface="Calibri"/>
                <a:cs typeface="Calibri"/>
                <a:sym typeface="Calibri"/>
              </a:rPr>
              <a:t>Balancing the </a:t>
            </a:r>
            <a:r>
              <a:rPr b="1" lang="en">
                <a:latin typeface="Calibri"/>
                <a:ea typeface="Calibri"/>
                <a:cs typeface="Calibri"/>
                <a:sym typeface="Calibri"/>
              </a:rPr>
              <a:t>risk</a:t>
            </a:r>
            <a:r>
              <a:rPr lang="en">
                <a:latin typeface="Calibri"/>
                <a:ea typeface="Calibri"/>
                <a:cs typeface="Calibri"/>
                <a:sym typeface="Calibri"/>
              </a:rPr>
              <a:t> (for cheating) versus </a:t>
            </a:r>
            <a:r>
              <a:rPr b="1" lang="en">
                <a:latin typeface="Calibri"/>
                <a:ea typeface="Calibri"/>
                <a:cs typeface="Calibri"/>
                <a:sym typeface="Calibri"/>
              </a:rPr>
              <a:t>opportunities</a:t>
            </a:r>
            <a:r>
              <a:rPr lang="en">
                <a:latin typeface="Calibri"/>
                <a:ea typeface="Calibri"/>
                <a:cs typeface="Calibri"/>
                <a:sym typeface="Calibri"/>
              </a:rPr>
              <a:t> (for feedback)</a:t>
            </a:r>
            <a:endParaRPr/>
          </a:p>
        </p:txBody>
      </p:sp>
      <p:sp>
        <p:nvSpPr>
          <p:cNvPr id="737" name="Google Shape;737;p88"/>
          <p:cNvSpPr txBox="1"/>
          <p:nvPr>
            <p:ph idx="1" type="body"/>
          </p:nvPr>
        </p:nvSpPr>
        <p:spPr>
          <a:xfrm>
            <a:off x="3842925" y="1254500"/>
            <a:ext cx="2895000" cy="3314400"/>
          </a:xfrm>
          <a:prstGeom prst="rect">
            <a:avLst/>
          </a:prstGeom>
        </p:spPr>
        <p:txBody>
          <a:bodyPr anchorCtr="0" anchor="t" bIns="91425" lIns="91425" spcFirstLastPara="1" rIns="91425" wrap="square" tIns="91425">
            <a:normAutofit fontScale="62500"/>
          </a:bodyPr>
          <a:lstStyle/>
          <a:p>
            <a:pPr indent="0" lvl="0" marL="0" rtl="0" algn="l">
              <a:lnSpc>
                <a:spcPct val="100000"/>
              </a:lnSpc>
              <a:spcBef>
                <a:spcPts val="0"/>
              </a:spcBef>
              <a:spcAft>
                <a:spcPts val="0"/>
              </a:spcAft>
              <a:buClr>
                <a:schemeClr val="dk1"/>
              </a:buClr>
              <a:buSzPct val="116666"/>
              <a:buFont typeface="Arial"/>
              <a:buNone/>
            </a:pPr>
            <a:r>
              <a:rPr lang="en" sz="2400">
                <a:solidFill>
                  <a:schemeClr val="dk1"/>
                </a:solidFill>
              </a:rPr>
              <a:t>Developing </a:t>
            </a:r>
            <a:r>
              <a:rPr b="1" lang="en" sz="2400">
                <a:solidFill>
                  <a:schemeClr val="dk1"/>
                </a:solidFill>
              </a:rPr>
              <a:t>meaningful</a:t>
            </a:r>
            <a:r>
              <a:rPr lang="en" sz="2400">
                <a:solidFill>
                  <a:schemeClr val="dk1"/>
                </a:solidFill>
              </a:rPr>
              <a:t> and </a:t>
            </a:r>
            <a:r>
              <a:rPr b="1" lang="en" sz="2400">
                <a:solidFill>
                  <a:schemeClr val="dk1"/>
                </a:solidFill>
              </a:rPr>
              <a:t>relevant</a:t>
            </a:r>
            <a:r>
              <a:rPr lang="en" sz="2400">
                <a:solidFill>
                  <a:schemeClr val="dk1"/>
                </a:solidFill>
              </a:rPr>
              <a:t> assessments are more important than investing in student surveillance techniques.  </a:t>
            </a:r>
            <a:endParaRPr sz="2400">
              <a:solidFill>
                <a:schemeClr val="dk1"/>
              </a:solidFill>
            </a:endParaRPr>
          </a:p>
          <a:p>
            <a:pPr indent="0" lvl="0" marL="0" rtl="0" algn="l">
              <a:lnSpc>
                <a:spcPct val="100000"/>
              </a:lnSpc>
              <a:spcBef>
                <a:spcPts val="1000"/>
              </a:spcBef>
              <a:spcAft>
                <a:spcPts val="0"/>
              </a:spcAft>
              <a:buClr>
                <a:schemeClr val="dk1"/>
              </a:buClr>
              <a:buSzPct val="116666"/>
              <a:buFont typeface="Arial"/>
              <a:buNone/>
            </a:pPr>
            <a:r>
              <a:t/>
            </a:r>
            <a:endParaRPr sz="2400">
              <a:solidFill>
                <a:schemeClr val="dk1"/>
              </a:solidFill>
            </a:endParaRPr>
          </a:p>
          <a:p>
            <a:pPr indent="0" lvl="0" marL="0" rtl="0" algn="l">
              <a:lnSpc>
                <a:spcPct val="100000"/>
              </a:lnSpc>
              <a:spcBef>
                <a:spcPts val="1000"/>
              </a:spcBef>
              <a:spcAft>
                <a:spcPts val="0"/>
              </a:spcAft>
              <a:buClr>
                <a:schemeClr val="dk1"/>
              </a:buClr>
              <a:buSzPct val="116666"/>
              <a:buFont typeface="Arial"/>
              <a:buNone/>
            </a:pPr>
            <a:r>
              <a:rPr lang="en" sz="2400">
                <a:solidFill>
                  <a:schemeClr val="dk1"/>
                </a:solidFill>
              </a:rPr>
              <a:t>In fact, ChatGPT can encourage learning through making mistakes and receiving feedback </a:t>
            </a:r>
            <a:r>
              <a:rPr b="1" lang="en" sz="2400">
                <a:solidFill>
                  <a:schemeClr val="dk1"/>
                </a:solidFill>
              </a:rPr>
              <a:t>iteratively</a:t>
            </a:r>
            <a:r>
              <a:rPr lang="en" sz="2400">
                <a:solidFill>
                  <a:schemeClr val="dk1"/>
                </a:solidFill>
              </a:rPr>
              <a:t> (productive struggle)</a:t>
            </a:r>
            <a:r>
              <a:rPr b="1" lang="en" sz="2400">
                <a:solidFill>
                  <a:schemeClr val="dk1"/>
                </a:solidFill>
              </a:rPr>
              <a:t>.</a:t>
            </a:r>
            <a:r>
              <a:rPr lang="en" sz="2400">
                <a:solidFill>
                  <a:schemeClr val="dk1"/>
                </a:solidFill>
              </a:rPr>
              <a:t> </a:t>
            </a:r>
            <a:endParaRPr sz="2400">
              <a:solidFill>
                <a:schemeClr val="dk1"/>
              </a:solidFill>
            </a:endParaRPr>
          </a:p>
          <a:p>
            <a:pPr indent="0" lvl="0" marL="0" rtl="0" algn="l">
              <a:lnSpc>
                <a:spcPct val="100000"/>
              </a:lnSpc>
              <a:spcBef>
                <a:spcPts val="1000"/>
              </a:spcBef>
              <a:spcAft>
                <a:spcPts val="0"/>
              </a:spcAft>
              <a:buClr>
                <a:schemeClr val="dk1"/>
              </a:buClr>
              <a:buSzPct val="116666"/>
              <a:buFont typeface="Arial"/>
              <a:buNone/>
            </a:pPr>
            <a:r>
              <a:t/>
            </a:r>
            <a:endParaRPr sz="2400">
              <a:solidFill>
                <a:schemeClr val="dk1"/>
              </a:solidFill>
            </a:endParaRPr>
          </a:p>
          <a:p>
            <a:pPr indent="0" lvl="0" marL="0" rtl="0" algn="l">
              <a:lnSpc>
                <a:spcPct val="100000"/>
              </a:lnSpc>
              <a:spcBef>
                <a:spcPts val="0"/>
              </a:spcBef>
              <a:spcAft>
                <a:spcPts val="1200"/>
              </a:spcAft>
              <a:buNone/>
            </a:pPr>
            <a:r>
              <a:t/>
            </a:r>
            <a:endParaRPr sz="1400"/>
          </a:p>
        </p:txBody>
      </p:sp>
      <p:sp>
        <p:nvSpPr>
          <p:cNvPr id="738" name="Google Shape;738;p88"/>
          <p:cNvSpPr txBox="1"/>
          <p:nvPr>
            <p:ph idx="1" type="body"/>
          </p:nvPr>
        </p:nvSpPr>
        <p:spPr>
          <a:xfrm>
            <a:off x="515775" y="1357350"/>
            <a:ext cx="3158400" cy="3211500"/>
          </a:xfrm>
          <a:prstGeom prst="rect">
            <a:avLst/>
          </a:prstGeom>
        </p:spPr>
        <p:txBody>
          <a:bodyPr anchorCtr="0" anchor="t" bIns="91425" lIns="91425" spcFirstLastPara="1" rIns="91425" wrap="square" tIns="91425">
            <a:normAutofit fontScale="70000" lnSpcReduction="10000"/>
          </a:bodyPr>
          <a:lstStyle/>
          <a:p>
            <a:pPr indent="0" lvl="0" marL="0" rtl="0" algn="l">
              <a:lnSpc>
                <a:spcPct val="90000"/>
              </a:lnSpc>
              <a:spcBef>
                <a:spcPts val="1000"/>
              </a:spcBef>
              <a:spcAft>
                <a:spcPts val="0"/>
              </a:spcAft>
              <a:buClr>
                <a:schemeClr val="dk1"/>
              </a:buClr>
              <a:buSzPct val="100000"/>
              <a:buFont typeface="Arial"/>
              <a:buNone/>
            </a:pPr>
            <a:r>
              <a:rPr lang="en" sz="2400">
                <a:solidFill>
                  <a:schemeClr val="dk1"/>
                </a:solidFill>
                <a:latin typeface="Calibri"/>
                <a:ea typeface="Calibri"/>
                <a:cs typeface="Calibri"/>
                <a:sym typeface="Calibri"/>
              </a:rPr>
              <a:t>Do we reward our students for effort or outcome?</a:t>
            </a:r>
            <a:endParaRPr sz="1400">
              <a:solidFill>
                <a:schemeClr val="dk1"/>
              </a:solidFill>
            </a:endParaRPr>
          </a:p>
          <a:p>
            <a:pPr indent="0" lvl="0" marL="0" rtl="0" algn="l">
              <a:lnSpc>
                <a:spcPct val="90000"/>
              </a:lnSpc>
              <a:spcBef>
                <a:spcPts val="1000"/>
              </a:spcBef>
              <a:spcAft>
                <a:spcPts val="0"/>
              </a:spcAft>
              <a:buClr>
                <a:schemeClr val="dk1"/>
              </a:buClr>
              <a:buSzPct val="100000"/>
              <a:buFont typeface="Arial"/>
              <a:buNone/>
            </a:pPr>
            <a:r>
              <a:t/>
            </a:r>
            <a:endParaRPr sz="24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Font typeface="Arial"/>
              <a:buNone/>
            </a:pPr>
            <a:r>
              <a:rPr lang="en" sz="2400">
                <a:solidFill>
                  <a:schemeClr val="dk1"/>
                </a:solidFill>
                <a:latin typeface="Calibri"/>
                <a:ea typeface="Calibri"/>
                <a:cs typeface="Calibri"/>
                <a:sym typeface="Calibri"/>
              </a:rPr>
              <a:t>Are we indirectly incentivizing cheating?</a:t>
            </a:r>
            <a:endParaRPr sz="1400">
              <a:solidFill>
                <a:schemeClr val="dk1"/>
              </a:solidFill>
            </a:endParaRPr>
          </a:p>
          <a:p>
            <a:pPr indent="0" lvl="0" marL="0" rtl="0" algn="l">
              <a:lnSpc>
                <a:spcPct val="90000"/>
              </a:lnSpc>
              <a:spcBef>
                <a:spcPts val="1000"/>
              </a:spcBef>
              <a:spcAft>
                <a:spcPts val="0"/>
              </a:spcAft>
              <a:buClr>
                <a:schemeClr val="dk1"/>
              </a:buClr>
              <a:buSzPct val="100000"/>
              <a:buFont typeface="Arial"/>
              <a:buNone/>
            </a:pPr>
            <a:r>
              <a:t/>
            </a:r>
            <a:endParaRPr sz="24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Font typeface="Arial"/>
              <a:buNone/>
            </a:pPr>
            <a:r>
              <a:rPr lang="en" sz="2400">
                <a:solidFill>
                  <a:schemeClr val="dk1"/>
                </a:solidFill>
                <a:latin typeface="Calibri"/>
                <a:ea typeface="Calibri"/>
                <a:cs typeface="Calibri"/>
                <a:sym typeface="Calibri"/>
              </a:rPr>
              <a:t>→ We should not </a:t>
            </a:r>
            <a:r>
              <a:rPr b="1" lang="en" sz="2400">
                <a:solidFill>
                  <a:schemeClr val="dk1"/>
                </a:solidFill>
                <a:latin typeface="Calibri"/>
                <a:ea typeface="Calibri"/>
                <a:cs typeface="Calibri"/>
                <a:sym typeface="Calibri"/>
              </a:rPr>
              <a:t>deprive</a:t>
            </a:r>
            <a:r>
              <a:rPr lang="en" sz="2400">
                <a:solidFill>
                  <a:schemeClr val="dk1"/>
                </a:solidFill>
                <a:latin typeface="Calibri"/>
                <a:ea typeface="Calibri"/>
                <a:cs typeface="Calibri"/>
                <a:sym typeface="Calibri"/>
              </a:rPr>
              <a:t> our students from learning values and skills they will need as adults. </a:t>
            </a:r>
            <a:endParaRPr sz="1400">
              <a:solidFill>
                <a:schemeClr val="dk1"/>
              </a:solidFill>
            </a:endParaRPr>
          </a:p>
          <a:p>
            <a:pPr indent="0" lvl="0" marL="0" rtl="0" algn="l">
              <a:lnSpc>
                <a:spcPct val="90000"/>
              </a:lnSpc>
              <a:spcBef>
                <a:spcPts val="1000"/>
              </a:spcBef>
              <a:spcAft>
                <a:spcPts val="0"/>
              </a:spcAft>
              <a:buClr>
                <a:schemeClr val="dk1"/>
              </a:buClr>
              <a:buSzPct val="100000"/>
              <a:buFont typeface="Arial"/>
              <a:buNone/>
            </a:pPr>
            <a:r>
              <a:t/>
            </a:r>
            <a:endParaRPr sz="2400">
              <a:solidFill>
                <a:schemeClr val="dk1"/>
              </a:solidFill>
              <a:latin typeface="Calibri"/>
              <a:ea typeface="Calibri"/>
              <a:cs typeface="Calibri"/>
              <a:sym typeface="Calibri"/>
            </a:endParaRPr>
          </a:p>
          <a:p>
            <a:pPr indent="0" lvl="0" marL="0" rtl="0" algn="l">
              <a:lnSpc>
                <a:spcPct val="100000"/>
              </a:lnSpc>
              <a:spcBef>
                <a:spcPts val="0"/>
              </a:spcBef>
              <a:spcAft>
                <a:spcPts val="1200"/>
              </a:spcAft>
              <a:buNone/>
            </a:pPr>
            <a:r>
              <a:t/>
            </a:r>
            <a:endParaRPr sz="2400">
              <a:solidFill>
                <a:schemeClr val="dk1"/>
              </a:solidFill>
            </a:endParaRPr>
          </a:p>
        </p:txBody>
      </p:sp>
      <p:sp>
        <p:nvSpPr>
          <p:cNvPr id="739" name="Google Shape;739;p88"/>
          <p:cNvSpPr txBox="1"/>
          <p:nvPr/>
        </p:nvSpPr>
        <p:spPr>
          <a:xfrm>
            <a:off x="2582094" y="4788547"/>
            <a:ext cx="4155900" cy="3324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lang="en">
                <a:solidFill>
                  <a:schemeClr val="dk1"/>
                </a:solidFill>
                <a:latin typeface="Calibri"/>
                <a:ea typeface="Calibri"/>
                <a:cs typeface="Calibri"/>
                <a:sym typeface="Calibri"/>
              </a:rPr>
              <a:t>Src: </a:t>
            </a:r>
            <a:r>
              <a:rPr lang="en" sz="1400">
                <a:solidFill>
                  <a:schemeClr val="dk1"/>
                </a:solidFill>
                <a:latin typeface="Calibri"/>
                <a:ea typeface="Calibri"/>
                <a:cs typeface="Calibri"/>
                <a:sym typeface="Calibri"/>
              </a:rPr>
              <a:t>Wan Mohd Aimran Wan Mohd Kamil, UKM</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89"/>
          <p:cNvSpPr txBox="1"/>
          <p:nvPr>
            <p:ph idx="1" type="body"/>
          </p:nvPr>
        </p:nvSpPr>
        <p:spPr>
          <a:xfrm>
            <a:off x="618258" y="1369218"/>
            <a:ext cx="7896900" cy="3387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1200"/>
              </a:spcAft>
              <a:buClr>
                <a:schemeClr val="dk1"/>
              </a:buClr>
              <a:buSzPts val="2100"/>
              <a:buNone/>
            </a:pPr>
            <a:r>
              <a:rPr b="1" lang="en"/>
              <a:t>Example.</a:t>
            </a:r>
            <a:r>
              <a:rPr lang="en"/>
              <a:t> ChatGPT can provide feedback to students:</a:t>
            </a:r>
            <a:endParaRPr/>
          </a:p>
        </p:txBody>
      </p:sp>
      <p:sp>
        <p:nvSpPr>
          <p:cNvPr id="745" name="Google Shape;745;p8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Calibri"/>
              <a:buNone/>
            </a:pPr>
            <a:r>
              <a:rPr b="1" lang="en"/>
              <a:t>Can ChatGPT substitute educators?</a:t>
            </a:r>
            <a:endParaRPr b="1"/>
          </a:p>
        </p:txBody>
      </p:sp>
      <p:pic>
        <p:nvPicPr>
          <p:cNvPr descr="Teacher Png - Female Teacher Clipart Transparent PNG ..." id="746" name="Google Shape;746;p89"/>
          <p:cNvPicPr preferRelativeResize="0"/>
          <p:nvPr/>
        </p:nvPicPr>
        <p:blipFill rotWithShape="1">
          <a:blip r:embed="rId3">
            <a:alphaModFix/>
          </a:blip>
          <a:srcRect b="0" l="0" r="0" t="0"/>
          <a:stretch/>
        </p:blipFill>
        <p:spPr>
          <a:xfrm>
            <a:off x="7348071" y="2258245"/>
            <a:ext cx="1340136" cy="1116235"/>
          </a:xfrm>
          <a:prstGeom prst="rect">
            <a:avLst/>
          </a:prstGeom>
          <a:noFill/>
          <a:ln>
            <a:noFill/>
          </a:ln>
        </p:spPr>
      </p:pic>
      <p:pic>
        <p:nvPicPr>
          <p:cNvPr descr="cartoon girl student reading drawing illustration clipart ..." id="747" name="Google Shape;747;p89"/>
          <p:cNvPicPr preferRelativeResize="0"/>
          <p:nvPr/>
        </p:nvPicPr>
        <p:blipFill rotWithShape="1">
          <a:blip r:embed="rId4">
            <a:alphaModFix/>
          </a:blip>
          <a:srcRect b="0" l="0" r="0" t="0"/>
          <a:stretch/>
        </p:blipFill>
        <p:spPr>
          <a:xfrm>
            <a:off x="110656" y="2258245"/>
            <a:ext cx="1015207" cy="1116235"/>
          </a:xfrm>
          <a:prstGeom prst="rect">
            <a:avLst/>
          </a:prstGeom>
          <a:noFill/>
          <a:ln>
            <a:noFill/>
          </a:ln>
        </p:spPr>
      </p:pic>
      <p:pic>
        <p:nvPicPr>
          <p:cNvPr descr="ChatGPT - Wikipedia" id="748" name="Google Shape;748;p89"/>
          <p:cNvPicPr preferRelativeResize="0"/>
          <p:nvPr/>
        </p:nvPicPr>
        <p:blipFill rotWithShape="1">
          <a:blip r:embed="rId5">
            <a:alphaModFix/>
          </a:blip>
          <a:srcRect b="0" l="0" r="0" t="0"/>
          <a:stretch/>
        </p:blipFill>
        <p:spPr>
          <a:xfrm>
            <a:off x="3851417" y="2258245"/>
            <a:ext cx="1116235" cy="1116235"/>
          </a:xfrm>
          <a:prstGeom prst="rect">
            <a:avLst/>
          </a:prstGeom>
          <a:noFill/>
          <a:ln>
            <a:noFill/>
          </a:ln>
        </p:spPr>
      </p:pic>
      <p:cxnSp>
        <p:nvCxnSpPr>
          <p:cNvPr id="749" name="Google Shape;749;p89"/>
          <p:cNvCxnSpPr/>
          <p:nvPr/>
        </p:nvCxnSpPr>
        <p:spPr>
          <a:xfrm>
            <a:off x="1125861" y="2816363"/>
            <a:ext cx="2715000" cy="0"/>
          </a:xfrm>
          <a:prstGeom prst="straightConnector1">
            <a:avLst/>
          </a:prstGeom>
          <a:noFill/>
          <a:ln cap="flat" cmpd="sng" w="9525">
            <a:solidFill>
              <a:schemeClr val="accent1"/>
            </a:solidFill>
            <a:prstDash val="solid"/>
            <a:miter lim="800000"/>
            <a:headEnd len="sm" w="sm" type="none"/>
            <a:tailEnd len="med" w="med" type="triangle"/>
          </a:ln>
        </p:spPr>
      </p:cxnSp>
      <p:sp>
        <p:nvSpPr>
          <p:cNvPr id="750" name="Google Shape;750;p89"/>
          <p:cNvSpPr txBox="1"/>
          <p:nvPr/>
        </p:nvSpPr>
        <p:spPr>
          <a:xfrm>
            <a:off x="1598993" y="2538711"/>
            <a:ext cx="1206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Submits a draft</a:t>
            </a:r>
            <a:endParaRPr sz="1400">
              <a:solidFill>
                <a:schemeClr val="dk1"/>
              </a:solidFill>
              <a:latin typeface="Calibri"/>
              <a:ea typeface="Calibri"/>
              <a:cs typeface="Calibri"/>
              <a:sym typeface="Calibri"/>
            </a:endParaRPr>
          </a:p>
        </p:txBody>
      </p:sp>
      <p:sp>
        <p:nvSpPr>
          <p:cNvPr id="751" name="Google Shape;751;p89"/>
          <p:cNvSpPr txBox="1"/>
          <p:nvPr/>
        </p:nvSpPr>
        <p:spPr>
          <a:xfrm>
            <a:off x="3841026" y="3378786"/>
            <a:ext cx="11163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Generates feedback</a:t>
            </a:r>
            <a:endParaRPr sz="1400">
              <a:solidFill>
                <a:schemeClr val="dk1"/>
              </a:solidFill>
              <a:latin typeface="Calibri"/>
              <a:ea typeface="Calibri"/>
              <a:cs typeface="Calibri"/>
              <a:sym typeface="Calibri"/>
            </a:endParaRPr>
          </a:p>
        </p:txBody>
      </p:sp>
      <p:sp>
        <p:nvSpPr>
          <p:cNvPr id="752" name="Google Shape;752;p89"/>
          <p:cNvSpPr txBox="1"/>
          <p:nvPr/>
        </p:nvSpPr>
        <p:spPr>
          <a:xfrm>
            <a:off x="1598993" y="3063003"/>
            <a:ext cx="13230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Utilizes feedback</a:t>
            </a:r>
            <a:endParaRPr sz="1400">
              <a:solidFill>
                <a:schemeClr val="dk1"/>
              </a:solidFill>
              <a:latin typeface="Calibri"/>
              <a:ea typeface="Calibri"/>
              <a:cs typeface="Calibri"/>
              <a:sym typeface="Calibri"/>
            </a:endParaRPr>
          </a:p>
        </p:txBody>
      </p:sp>
      <p:cxnSp>
        <p:nvCxnSpPr>
          <p:cNvPr id="753" name="Google Shape;753;p89"/>
          <p:cNvCxnSpPr>
            <a:stCxn id="746" idx="0"/>
            <a:endCxn id="747" idx="0"/>
          </p:cNvCxnSpPr>
          <p:nvPr/>
        </p:nvCxnSpPr>
        <p:spPr>
          <a:xfrm rot="5400000">
            <a:off x="4317939" y="-1441355"/>
            <a:ext cx="600" cy="7399800"/>
          </a:xfrm>
          <a:prstGeom prst="bentConnector3">
            <a:avLst>
              <a:gd fmla="val -37041750" name="adj1"/>
            </a:avLst>
          </a:prstGeom>
          <a:noFill/>
          <a:ln cap="flat" cmpd="sng" w="9525">
            <a:solidFill>
              <a:schemeClr val="accent1"/>
            </a:solidFill>
            <a:prstDash val="solid"/>
            <a:miter lim="800000"/>
            <a:headEnd len="sm" w="sm" type="none"/>
            <a:tailEnd len="med" w="med" type="triangle"/>
          </a:ln>
        </p:spPr>
      </p:cxnSp>
      <p:sp>
        <p:nvSpPr>
          <p:cNvPr id="754" name="Google Shape;754;p89"/>
          <p:cNvSpPr txBox="1"/>
          <p:nvPr/>
        </p:nvSpPr>
        <p:spPr>
          <a:xfrm>
            <a:off x="5567435" y="1787382"/>
            <a:ext cx="1180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Supplies rubric</a:t>
            </a:r>
            <a:endParaRPr sz="1400">
              <a:solidFill>
                <a:schemeClr val="dk1"/>
              </a:solidFill>
              <a:latin typeface="Calibri"/>
              <a:ea typeface="Calibri"/>
              <a:cs typeface="Calibri"/>
              <a:sym typeface="Calibri"/>
            </a:endParaRPr>
          </a:p>
        </p:txBody>
      </p:sp>
      <p:cxnSp>
        <p:nvCxnSpPr>
          <p:cNvPr id="755" name="Google Shape;755;p89"/>
          <p:cNvCxnSpPr>
            <a:stCxn id="746" idx="1"/>
            <a:endCxn id="748" idx="3"/>
          </p:cNvCxnSpPr>
          <p:nvPr/>
        </p:nvCxnSpPr>
        <p:spPr>
          <a:xfrm rot="10800000">
            <a:off x="4967571" y="2816362"/>
            <a:ext cx="2380500" cy="0"/>
          </a:xfrm>
          <a:prstGeom prst="straightConnector1">
            <a:avLst/>
          </a:prstGeom>
          <a:noFill/>
          <a:ln cap="flat" cmpd="sng" w="9525">
            <a:solidFill>
              <a:schemeClr val="accent1"/>
            </a:solidFill>
            <a:prstDash val="solid"/>
            <a:miter lim="800000"/>
            <a:headEnd len="sm" w="sm" type="none"/>
            <a:tailEnd len="med" w="med" type="triangle"/>
          </a:ln>
        </p:spPr>
      </p:cxnSp>
      <p:cxnSp>
        <p:nvCxnSpPr>
          <p:cNvPr id="756" name="Google Shape;756;p89"/>
          <p:cNvCxnSpPr>
            <a:stCxn id="751" idx="2"/>
            <a:endCxn id="746" idx="2"/>
          </p:cNvCxnSpPr>
          <p:nvPr/>
        </p:nvCxnSpPr>
        <p:spPr>
          <a:xfrm rot="-5400000">
            <a:off x="5956476" y="1817286"/>
            <a:ext cx="504300" cy="3618900"/>
          </a:xfrm>
          <a:prstGeom prst="bentConnector3">
            <a:avLst>
              <a:gd fmla="val -47219" name="adj1"/>
            </a:avLst>
          </a:prstGeom>
          <a:noFill/>
          <a:ln cap="flat" cmpd="sng" w="9525">
            <a:solidFill>
              <a:schemeClr val="accent1"/>
            </a:solidFill>
            <a:prstDash val="solid"/>
            <a:miter lim="800000"/>
            <a:headEnd len="sm" w="sm" type="none"/>
            <a:tailEnd len="med" w="med" type="triangle"/>
          </a:ln>
        </p:spPr>
      </p:cxnSp>
      <p:sp>
        <p:nvSpPr>
          <p:cNvPr id="757" name="Google Shape;757;p89"/>
          <p:cNvSpPr txBox="1"/>
          <p:nvPr/>
        </p:nvSpPr>
        <p:spPr>
          <a:xfrm>
            <a:off x="5320516" y="2535245"/>
            <a:ext cx="1674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Submits student work</a:t>
            </a:r>
            <a:endParaRPr sz="1400">
              <a:solidFill>
                <a:schemeClr val="dk1"/>
              </a:solidFill>
              <a:latin typeface="Calibri"/>
              <a:ea typeface="Calibri"/>
              <a:cs typeface="Calibri"/>
              <a:sym typeface="Calibri"/>
            </a:endParaRPr>
          </a:p>
        </p:txBody>
      </p:sp>
      <p:sp>
        <p:nvSpPr>
          <p:cNvPr id="758" name="Google Shape;758;p89"/>
          <p:cNvSpPr txBox="1"/>
          <p:nvPr/>
        </p:nvSpPr>
        <p:spPr>
          <a:xfrm>
            <a:off x="5496406" y="4144652"/>
            <a:ext cx="13230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Utilizes feedback</a:t>
            </a:r>
            <a:endParaRPr sz="1400">
              <a:solidFill>
                <a:schemeClr val="dk1"/>
              </a:solidFill>
              <a:latin typeface="Calibri"/>
              <a:ea typeface="Calibri"/>
              <a:cs typeface="Calibri"/>
              <a:sym typeface="Calibri"/>
            </a:endParaRPr>
          </a:p>
        </p:txBody>
      </p:sp>
      <p:sp>
        <p:nvSpPr>
          <p:cNvPr id="759" name="Google Shape;759;p89"/>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760" name="Google Shape;760;p89"/>
          <p:cNvSpPr/>
          <p:nvPr/>
        </p:nvSpPr>
        <p:spPr>
          <a:xfrm>
            <a:off x="6836732" y="704847"/>
            <a:ext cx="1977900" cy="814500"/>
          </a:xfrm>
          <a:prstGeom prst="roundRect">
            <a:avLst>
              <a:gd fmla="val 16667" name="adj"/>
            </a:avLst>
          </a:prstGeom>
          <a:solidFill>
            <a:srgbClr val="FBE4D4"/>
          </a:solidFill>
          <a:ln cap="flat" cmpd="sng" w="28575">
            <a:solidFill>
              <a:srgbClr val="5959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Potentially, ChatGPT as a teaching assistant.</a:t>
            </a:r>
            <a:endParaRPr sz="1400">
              <a:solidFill>
                <a:schemeClr val="dk1"/>
              </a:solidFill>
              <a:latin typeface="Calibri"/>
              <a:ea typeface="Calibri"/>
              <a:cs typeface="Calibri"/>
              <a:sym typeface="Calibri"/>
            </a:endParaRPr>
          </a:p>
        </p:txBody>
      </p:sp>
      <p:cxnSp>
        <p:nvCxnSpPr>
          <p:cNvPr id="761" name="Google Shape;761;p89"/>
          <p:cNvCxnSpPr/>
          <p:nvPr/>
        </p:nvCxnSpPr>
        <p:spPr>
          <a:xfrm flipH="1">
            <a:off x="1101265" y="3063000"/>
            <a:ext cx="2788800" cy="19500"/>
          </a:xfrm>
          <a:prstGeom prst="straightConnector1">
            <a:avLst/>
          </a:prstGeom>
          <a:noFill/>
          <a:ln cap="flat" cmpd="sng" w="9525">
            <a:solidFill>
              <a:schemeClr val="accent1"/>
            </a:solidFill>
            <a:prstDash val="solid"/>
            <a:miter lim="800000"/>
            <a:headEnd len="sm" w="sm" type="none"/>
            <a:tailEnd len="med" w="med" type="triangle"/>
          </a:ln>
        </p:spPr>
      </p:cxnSp>
      <p:sp>
        <p:nvSpPr>
          <p:cNvPr id="762" name="Google Shape;762;p89"/>
          <p:cNvSpPr txBox="1"/>
          <p:nvPr/>
        </p:nvSpPr>
        <p:spPr>
          <a:xfrm>
            <a:off x="4079944" y="4741397"/>
            <a:ext cx="4155900" cy="3324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lang="en">
                <a:solidFill>
                  <a:schemeClr val="dk1"/>
                </a:solidFill>
                <a:latin typeface="Calibri"/>
                <a:ea typeface="Calibri"/>
                <a:cs typeface="Calibri"/>
                <a:sym typeface="Calibri"/>
              </a:rPr>
              <a:t>Src: </a:t>
            </a:r>
            <a:r>
              <a:rPr lang="en" sz="1400">
                <a:solidFill>
                  <a:schemeClr val="dk1"/>
                </a:solidFill>
                <a:latin typeface="Calibri"/>
                <a:ea typeface="Calibri"/>
                <a:cs typeface="Calibri"/>
                <a:sym typeface="Calibri"/>
              </a:rPr>
              <a:t>Wan Mohd Aimran Wan Mohd Kamil, UKM</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 name="Shape 287"/>
        <p:cNvGrpSpPr/>
        <p:nvPr/>
      </p:nvGrpSpPr>
      <p:grpSpPr>
        <a:xfrm>
          <a:off x="0" y="0"/>
          <a:ext cx="0" cy="0"/>
          <a:chOff x="0" y="0"/>
          <a:chExt cx="0" cy="0"/>
        </a:xfrm>
      </p:grpSpPr>
      <p:sp>
        <p:nvSpPr>
          <p:cNvPr id="288" name="Google Shape;288;p45"/>
          <p:cNvSpPr/>
          <p:nvPr/>
        </p:nvSpPr>
        <p:spPr>
          <a:xfrm>
            <a:off x="1399309" y="1970809"/>
            <a:ext cx="6574200" cy="1706100"/>
          </a:xfrm>
          <a:prstGeom prst="frame">
            <a:avLst>
              <a:gd fmla="val 2219" name="adj1"/>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89" name="Google Shape;289;p45"/>
          <p:cNvSpPr/>
          <p:nvPr/>
        </p:nvSpPr>
        <p:spPr>
          <a:xfrm>
            <a:off x="1285009" y="1856509"/>
            <a:ext cx="6574200" cy="1706100"/>
          </a:xfrm>
          <a:prstGeom prst="frame">
            <a:avLst>
              <a:gd fmla="val 2219" name="adj1"/>
            </a:avLst>
          </a:pr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90" name="Google Shape;290;p45"/>
          <p:cNvSpPr/>
          <p:nvPr/>
        </p:nvSpPr>
        <p:spPr>
          <a:xfrm>
            <a:off x="7659806" y="2335356"/>
            <a:ext cx="561300" cy="859200"/>
          </a:xfrm>
          <a:prstGeom prst="rect">
            <a:avLst/>
          </a:prstGeom>
          <a:solidFill>
            <a:srgbClr val="01080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91" name="Google Shape;291;p45"/>
          <p:cNvPicPr preferRelativeResize="0"/>
          <p:nvPr/>
        </p:nvPicPr>
        <p:blipFill>
          <a:blip r:embed="rId4">
            <a:alphaModFix/>
          </a:blip>
          <a:stretch>
            <a:fillRect/>
          </a:stretch>
        </p:blipFill>
        <p:spPr>
          <a:xfrm>
            <a:off x="370963" y="1593300"/>
            <a:ext cx="8520599" cy="2343297"/>
          </a:xfrm>
          <a:prstGeom prst="rect">
            <a:avLst/>
          </a:prstGeom>
          <a:noFill/>
          <a:ln>
            <a:noFill/>
          </a:ln>
        </p:spPr>
      </p:pic>
      <p:pic>
        <p:nvPicPr>
          <p:cNvPr id="292" name="Google Shape;292;p45"/>
          <p:cNvPicPr preferRelativeResize="0"/>
          <p:nvPr/>
        </p:nvPicPr>
        <p:blipFill>
          <a:blip r:embed="rId5">
            <a:alphaModFix/>
          </a:blip>
          <a:stretch>
            <a:fillRect/>
          </a:stretch>
        </p:blipFill>
        <p:spPr>
          <a:xfrm>
            <a:off x="4004050" y="512225"/>
            <a:ext cx="1364675" cy="737875"/>
          </a:xfrm>
          <a:prstGeom prst="rect">
            <a:avLst/>
          </a:prstGeom>
          <a:noFill/>
          <a:ln>
            <a:noFill/>
          </a:ln>
        </p:spPr>
      </p:pic>
      <p:sp>
        <p:nvSpPr>
          <p:cNvPr id="293" name="Google Shape;293;p45"/>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5"/>
          <p:cNvSpPr txBox="1"/>
          <p:nvPr/>
        </p:nvSpPr>
        <p:spPr>
          <a:xfrm>
            <a:off x="1692300" y="4864625"/>
            <a:ext cx="587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295" name="Google Shape;295;p45"/>
          <p:cNvPicPr preferRelativeResize="0"/>
          <p:nvPr/>
        </p:nvPicPr>
        <p:blipFill>
          <a:blip r:embed="rId6">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90"/>
          <p:cNvSpPr txBox="1"/>
          <p:nvPr>
            <p:ph type="title"/>
          </p:nvPr>
        </p:nvSpPr>
        <p:spPr>
          <a:xfrm>
            <a:off x="245225" y="279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Practical tips for ChatGPT usage to support assessment</a:t>
            </a:r>
            <a:endParaRPr/>
          </a:p>
        </p:txBody>
      </p:sp>
      <p:sp>
        <p:nvSpPr>
          <p:cNvPr id="768" name="Google Shape;768;p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69" name="Google Shape;769;p90"/>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770" name="Google Shape;770;p90"/>
          <p:cNvPicPr preferRelativeResize="0"/>
          <p:nvPr/>
        </p:nvPicPr>
        <p:blipFill>
          <a:blip r:embed="rId3">
            <a:alphaModFix/>
          </a:blip>
          <a:stretch>
            <a:fillRect/>
          </a:stretch>
        </p:blipFill>
        <p:spPr>
          <a:xfrm>
            <a:off x="8574652" y="4869338"/>
            <a:ext cx="385526" cy="176875"/>
          </a:xfrm>
          <a:prstGeom prst="rect">
            <a:avLst/>
          </a:prstGeom>
          <a:noFill/>
          <a:ln>
            <a:noFill/>
          </a:ln>
        </p:spPr>
      </p:pic>
      <p:grpSp>
        <p:nvGrpSpPr>
          <p:cNvPr id="771" name="Google Shape;771;p90"/>
          <p:cNvGrpSpPr/>
          <p:nvPr/>
        </p:nvGrpSpPr>
        <p:grpSpPr>
          <a:xfrm rot="5400000">
            <a:off x="5797127" y="1804013"/>
            <a:ext cx="5143203" cy="1535076"/>
            <a:chOff x="961825" y="1874825"/>
            <a:chExt cx="1540250" cy="304500"/>
          </a:xfrm>
        </p:grpSpPr>
        <p:sp>
          <p:nvSpPr>
            <p:cNvPr id="772" name="Google Shape;772;p90"/>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73" name="Google Shape;773;p90"/>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74" name="Google Shape;774;p90"/>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pic>
        <p:nvPicPr>
          <p:cNvPr id="775" name="Google Shape;775;p90"/>
          <p:cNvPicPr preferRelativeResize="0"/>
          <p:nvPr/>
        </p:nvPicPr>
        <p:blipFill>
          <a:blip r:embed="rId4">
            <a:alphaModFix/>
          </a:blip>
          <a:stretch>
            <a:fillRect/>
          </a:stretch>
        </p:blipFill>
        <p:spPr>
          <a:xfrm>
            <a:off x="245225" y="933775"/>
            <a:ext cx="7865350" cy="3853800"/>
          </a:xfrm>
          <a:prstGeom prst="rect">
            <a:avLst/>
          </a:prstGeom>
          <a:noFill/>
          <a:ln>
            <a:noFill/>
          </a:ln>
        </p:spPr>
      </p:pic>
      <p:pic>
        <p:nvPicPr>
          <p:cNvPr id="776" name="Google Shape;776;p90"/>
          <p:cNvPicPr preferRelativeResize="0"/>
          <p:nvPr/>
        </p:nvPicPr>
        <p:blipFill rotWithShape="1">
          <a:blip r:embed="rId5">
            <a:alphaModFix/>
          </a:blip>
          <a:srcRect b="0" l="0" r="0" t="0"/>
          <a:stretch/>
        </p:blipFill>
        <p:spPr>
          <a:xfrm>
            <a:off x="7692575" y="3094825"/>
            <a:ext cx="1211400" cy="13644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91"/>
          <p:cNvPicPr preferRelativeResize="0"/>
          <p:nvPr/>
        </p:nvPicPr>
        <p:blipFill rotWithShape="1">
          <a:blip r:embed="rId3">
            <a:alphaModFix/>
          </a:blip>
          <a:srcRect b="44512" l="0" r="0" t="0"/>
          <a:stretch/>
        </p:blipFill>
        <p:spPr>
          <a:xfrm>
            <a:off x="6751200" y="288774"/>
            <a:ext cx="2269950" cy="838150"/>
          </a:xfrm>
          <a:prstGeom prst="rect">
            <a:avLst/>
          </a:prstGeom>
          <a:noFill/>
          <a:ln>
            <a:noFill/>
          </a:ln>
        </p:spPr>
      </p:pic>
      <p:sp>
        <p:nvSpPr>
          <p:cNvPr id="782" name="Google Shape;782;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t>Guides for educators to embrace ChatGPT in</a:t>
            </a:r>
            <a:endParaRPr b="1" sz="2320"/>
          </a:p>
        </p:txBody>
      </p:sp>
      <p:sp>
        <p:nvSpPr>
          <p:cNvPr id="783" name="Google Shape;783;p91"/>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r>
              <a:rPr lang="en" sz="1400">
                <a:solidFill>
                  <a:schemeClr val="dk1"/>
                </a:solidFill>
              </a:rPr>
              <a:t>Review your assessment; avoid straightforward questions or simple facts. Ask </a:t>
            </a:r>
            <a:r>
              <a:rPr b="1" lang="en" sz="1400">
                <a:solidFill>
                  <a:srgbClr val="0000FF"/>
                </a:solidFill>
              </a:rPr>
              <a:t>current, complex, open, real-world problem, and based on a contextual topic or issues </a:t>
            </a:r>
            <a:r>
              <a:rPr lang="en" sz="1400">
                <a:solidFill>
                  <a:schemeClr val="dk1"/>
                </a:solidFill>
              </a:rPr>
              <a:t>discussed in your lesson.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Be empowered with AI. Incorporate ChatGPT to </a:t>
            </a:r>
            <a:r>
              <a:rPr b="1" lang="en" sz="1400">
                <a:solidFill>
                  <a:srgbClr val="0000FF"/>
                </a:solidFill>
              </a:rPr>
              <a:t>personalise or draft a unique case study</a:t>
            </a:r>
            <a:r>
              <a:rPr lang="en" sz="1400">
                <a:solidFill>
                  <a:schemeClr val="dk1"/>
                </a:solidFill>
              </a:rPr>
              <a:t> for each student or their group based on their interest and level to use in your authentic assessment.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Include a section in assessments to </a:t>
            </a:r>
            <a:r>
              <a:rPr b="1" lang="en" sz="1400">
                <a:solidFill>
                  <a:srgbClr val="0000FF"/>
                </a:solidFill>
              </a:rPr>
              <a:t>let students to critique for improvements</a:t>
            </a:r>
            <a:r>
              <a:rPr lang="en" sz="1400">
                <a:solidFill>
                  <a:schemeClr val="dk1"/>
                </a:solidFill>
              </a:rPr>
              <a:t> (what they got, if it fits, how to organize it, how to communicate it effectively, etc.) and reflect their synthesis of the information gathering through their reading, internet searching, peer discussions and ChatGPT responses they have used and ask them to give their opinions and justifications.</a:t>
            </a:r>
            <a:endParaRPr sz="1400">
              <a:solidFill>
                <a:schemeClr val="dk1"/>
              </a:solidFill>
            </a:endParaRPr>
          </a:p>
          <a:p>
            <a:pPr indent="-317500" lvl="0" marL="457200" rtl="0" algn="l">
              <a:spcBef>
                <a:spcPts val="0"/>
              </a:spcBef>
              <a:spcAft>
                <a:spcPts val="0"/>
              </a:spcAft>
              <a:buClr>
                <a:schemeClr val="dk1"/>
              </a:buClr>
              <a:buSzPts val="1400"/>
              <a:buAutoNum type="arabicPeriod"/>
            </a:pPr>
            <a:r>
              <a:rPr b="1" lang="en" sz="1400">
                <a:solidFill>
                  <a:srgbClr val="0000FF"/>
                </a:solidFill>
              </a:rPr>
              <a:t>Try different assessment types that are more immune to AI</a:t>
            </a:r>
            <a:r>
              <a:rPr lang="en" sz="1400">
                <a:solidFill>
                  <a:schemeClr val="dk1"/>
                </a:solidFill>
              </a:rPr>
              <a:t> and can allow students to develop and demonstrate understanding such as </a:t>
            </a:r>
            <a:r>
              <a:rPr b="1" lang="en" sz="1400">
                <a:solidFill>
                  <a:srgbClr val="0000FF"/>
                </a:solidFill>
              </a:rPr>
              <a:t>figurative related</a:t>
            </a:r>
            <a:r>
              <a:rPr lang="en" sz="1400">
                <a:solidFill>
                  <a:schemeClr val="dk1"/>
                </a:solidFill>
              </a:rPr>
              <a:t>, </a:t>
            </a:r>
            <a:r>
              <a:rPr b="1" lang="en" sz="1400">
                <a:solidFill>
                  <a:srgbClr val="0000FF"/>
                </a:solidFill>
              </a:rPr>
              <a:t>oral assessment and live demonstration</a:t>
            </a:r>
            <a:r>
              <a:rPr lang="en" sz="1400">
                <a:solidFill>
                  <a:schemeClr val="dk1"/>
                </a:solidFill>
              </a:rPr>
              <a:t>. Additionally, staging assessments, such as requiring students to submit drafts, receive feedback, and improve their work, are less prone to risk from generative AI.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Use ChatGPT to </a:t>
            </a:r>
            <a:r>
              <a:rPr b="1" lang="en" sz="1400">
                <a:solidFill>
                  <a:srgbClr val="0000FF"/>
                </a:solidFill>
              </a:rPr>
              <a:t>draft quiz questions and possible answers with feedback setting</a:t>
            </a:r>
            <a:r>
              <a:rPr lang="en" sz="1400">
                <a:solidFill>
                  <a:schemeClr val="dk1"/>
                </a:solidFill>
              </a:rPr>
              <a:t>. Use ChatGPT to </a:t>
            </a:r>
            <a:r>
              <a:rPr b="1" lang="en" sz="1400">
                <a:solidFill>
                  <a:srgbClr val="0000FF"/>
                </a:solidFill>
              </a:rPr>
              <a:t>generate a draft rubric that you can then refine</a:t>
            </a:r>
            <a:r>
              <a:rPr lang="en" sz="1400">
                <a:solidFill>
                  <a:schemeClr val="dk1"/>
                </a:solidFill>
              </a:rPr>
              <a:t>. </a:t>
            </a:r>
            <a:endParaRPr sz="1400">
              <a:solidFill>
                <a:schemeClr val="dk1"/>
              </a:solidFill>
            </a:endParaRPr>
          </a:p>
          <a:p>
            <a:pPr indent="0" lvl="0" marL="457200" rtl="0" algn="l">
              <a:spcBef>
                <a:spcPts val="1000"/>
              </a:spcBef>
              <a:spcAft>
                <a:spcPts val="1000"/>
              </a:spcAft>
              <a:buNone/>
            </a:pPr>
            <a:r>
              <a:t/>
            </a:r>
            <a:endParaRPr sz="1400">
              <a:solidFill>
                <a:schemeClr val="dk1"/>
              </a:solidFill>
            </a:endParaRPr>
          </a:p>
        </p:txBody>
      </p:sp>
      <p:sp>
        <p:nvSpPr>
          <p:cNvPr id="784" name="Google Shape;784;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85" name="Google Shape;785;p91"/>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91"/>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787" name="Google Shape;787;p91"/>
          <p:cNvPicPr preferRelativeResize="0"/>
          <p:nvPr/>
        </p:nvPicPr>
        <p:blipFill>
          <a:blip r:embed="rId4">
            <a:alphaModFix/>
          </a:blip>
          <a:stretch>
            <a:fillRect/>
          </a:stretch>
        </p:blipFill>
        <p:spPr>
          <a:xfrm>
            <a:off x="8574652" y="4869338"/>
            <a:ext cx="385526" cy="17687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2"/>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92"/>
          <p:cNvSpPr txBox="1"/>
          <p:nvPr/>
        </p:nvSpPr>
        <p:spPr>
          <a:xfrm>
            <a:off x="2225700" y="4864625"/>
            <a:ext cx="469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(CADe)</a:t>
            </a:r>
            <a:endParaRPr sz="1000">
              <a:latin typeface="Poppins"/>
              <a:ea typeface="Poppins"/>
              <a:cs typeface="Poppins"/>
              <a:sym typeface="Poppins"/>
            </a:endParaRPr>
          </a:p>
        </p:txBody>
      </p:sp>
      <p:pic>
        <p:nvPicPr>
          <p:cNvPr id="794" name="Google Shape;794;p92"/>
          <p:cNvPicPr preferRelativeResize="0"/>
          <p:nvPr/>
        </p:nvPicPr>
        <p:blipFill rotWithShape="1">
          <a:blip r:embed="rId3">
            <a:alphaModFix/>
          </a:blip>
          <a:srcRect b="8865" l="0" r="0" t="4215"/>
          <a:stretch/>
        </p:blipFill>
        <p:spPr>
          <a:xfrm>
            <a:off x="6357525" y="103275"/>
            <a:ext cx="2622625" cy="4936950"/>
          </a:xfrm>
          <a:prstGeom prst="rect">
            <a:avLst/>
          </a:prstGeom>
          <a:noFill/>
          <a:ln>
            <a:noFill/>
          </a:ln>
        </p:spPr>
      </p:pic>
      <p:pic>
        <p:nvPicPr>
          <p:cNvPr id="795" name="Google Shape;795;p92"/>
          <p:cNvPicPr preferRelativeResize="0"/>
          <p:nvPr/>
        </p:nvPicPr>
        <p:blipFill rotWithShape="1">
          <a:blip r:embed="rId4">
            <a:alphaModFix/>
          </a:blip>
          <a:srcRect b="9028" l="0" r="0" t="5720"/>
          <a:stretch/>
        </p:blipFill>
        <p:spPr>
          <a:xfrm>
            <a:off x="225275" y="98350"/>
            <a:ext cx="2622625" cy="4840187"/>
          </a:xfrm>
          <a:prstGeom prst="rect">
            <a:avLst/>
          </a:prstGeom>
          <a:noFill/>
          <a:ln>
            <a:noFill/>
          </a:ln>
        </p:spPr>
      </p:pic>
      <p:sp>
        <p:nvSpPr>
          <p:cNvPr id="796" name="Google Shape;796;p92"/>
          <p:cNvSpPr/>
          <p:nvPr/>
        </p:nvSpPr>
        <p:spPr>
          <a:xfrm>
            <a:off x="4652625" y="103200"/>
            <a:ext cx="1704900" cy="3249600"/>
          </a:xfrm>
          <a:prstGeom prst="rightArrow">
            <a:avLst>
              <a:gd fmla="val 50000" name="adj1"/>
              <a:gd fmla="val 50804" name="adj2"/>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rPr>
              <a:t>Only (a) is correct, but ChatGPT got it wrong, most probably because the logic is wrong.</a:t>
            </a:r>
            <a:endParaRPr sz="1300">
              <a:solidFill>
                <a:schemeClr val="lt1"/>
              </a:solidFill>
            </a:endParaRPr>
          </a:p>
        </p:txBody>
      </p:sp>
      <p:sp>
        <p:nvSpPr>
          <p:cNvPr id="797" name="Google Shape;797;p92"/>
          <p:cNvSpPr/>
          <p:nvPr/>
        </p:nvSpPr>
        <p:spPr>
          <a:xfrm flipH="1">
            <a:off x="2847900" y="103200"/>
            <a:ext cx="1700700" cy="3249600"/>
          </a:xfrm>
          <a:prstGeom prst="righ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rPr>
              <a:t>Both answers are correct, and ChatGPT got it correct</a:t>
            </a:r>
            <a:endParaRPr sz="1300">
              <a:solidFill>
                <a:schemeClr val="lt1"/>
              </a:solidFill>
            </a:endParaRPr>
          </a:p>
        </p:txBody>
      </p:sp>
      <p:sp>
        <p:nvSpPr>
          <p:cNvPr id="798" name="Google Shape;798;p92"/>
          <p:cNvSpPr txBox="1"/>
          <p:nvPr/>
        </p:nvSpPr>
        <p:spPr>
          <a:xfrm>
            <a:off x="2917600" y="3352800"/>
            <a:ext cx="33702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Clustering is an unsupervised learning. Look at the answer generated. According to the rules of Truth table, yes ^ no = no. But in ChatGPT the reasoning needs some work. This is an example how we as a human educator could tune our way of assessing students. Rather than asking straight forward fact (which is lower level of Bloom taxonomy), we could test their analysis level eg C4</a:t>
            </a:r>
            <a:endParaRPr sz="1100"/>
          </a:p>
        </p:txBody>
      </p:sp>
      <p:sp>
        <p:nvSpPr>
          <p:cNvPr id="799" name="Google Shape;799;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05" name="Google Shape;805;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06" name="Google Shape;806;p93"/>
          <p:cNvPicPr preferRelativeResize="0"/>
          <p:nvPr/>
        </p:nvPicPr>
        <p:blipFill rotWithShape="1">
          <a:blip r:embed="rId3">
            <a:alphaModFix/>
          </a:blip>
          <a:srcRect b="7228" l="0" r="0" t="7022"/>
          <a:stretch/>
        </p:blipFill>
        <p:spPr>
          <a:xfrm>
            <a:off x="3385050" y="361100"/>
            <a:ext cx="2373899" cy="4410426"/>
          </a:xfrm>
          <a:prstGeom prst="rect">
            <a:avLst/>
          </a:prstGeom>
          <a:noFill/>
          <a:ln>
            <a:noFill/>
          </a:ln>
        </p:spPr>
      </p:pic>
      <p:sp>
        <p:nvSpPr>
          <p:cNvPr id="807" name="Google Shape;807;p93"/>
          <p:cNvSpPr txBox="1"/>
          <p:nvPr/>
        </p:nvSpPr>
        <p:spPr>
          <a:xfrm>
            <a:off x="180500" y="2139700"/>
            <a:ext cx="267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08" name="Google Shape;808;p93"/>
          <p:cNvSpPr/>
          <p:nvPr/>
        </p:nvSpPr>
        <p:spPr>
          <a:xfrm>
            <a:off x="925575" y="1779175"/>
            <a:ext cx="2127000" cy="181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ChatGPT can easily be tricked!</a:t>
            </a:r>
            <a:endParaRPr>
              <a:solidFill>
                <a:schemeClr val="dk1"/>
              </a:solidFill>
            </a:endParaRPr>
          </a:p>
        </p:txBody>
      </p:sp>
      <p:sp>
        <p:nvSpPr>
          <p:cNvPr id="809" name="Google Shape;809;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10" name="Google Shape;810;p93"/>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93"/>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812" name="Google Shape;812;p93"/>
          <p:cNvPicPr preferRelativeResize="0"/>
          <p:nvPr/>
        </p:nvPicPr>
        <p:blipFill>
          <a:blip r:embed="rId4">
            <a:alphaModFix/>
          </a:blip>
          <a:stretch>
            <a:fillRect/>
          </a:stretch>
        </p:blipFill>
        <p:spPr>
          <a:xfrm>
            <a:off x="8574652" y="4869338"/>
            <a:ext cx="385526" cy="1768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18" name="Google Shape;818;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19" name="Google Shape;819;p94"/>
          <p:cNvPicPr preferRelativeResize="0"/>
          <p:nvPr/>
        </p:nvPicPr>
        <p:blipFill>
          <a:blip r:embed="rId3">
            <a:alphaModFix/>
          </a:blip>
          <a:stretch>
            <a:fillRect/>
          </a:stretch>
        </p:blipFill>
        <p:spPr>
          <a:xfrm>
            <a:off x="42315" y="0"/>
            <a:ext cx="9059371" cy="51435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to detect GPT?</a:t>
            </a:r>
            <a:endParaRPr b="1"/>
          </a:p>
        </p:txBody>
      </p:sp>
      <p:sp>
        <p:nvSpPr>
          <p:cNvPr id="825" name="Google Shape;825;p95"/>
          <p:cNvSpPr txBox="1"/>
          <p:nvPr>
            <p:ph idx="1" type="body"/>
          </p:nvPr>
        </p:nvSpPr>
        <p:spPr>
          <a:xfrm>
            <a:off x="311700" y="1152475"/>
            <a:ext cx="8520600" cy="3416400"/>
          </a:xfrm>
          <a:prstGeom prst="rect">
            <a:avLst/>
          </a:prstGeom>
          <a:solidFill>
            <a:srgbClr val="073763"/>
          </a:solidFill>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Educators need to redesign the activities and assessments in their teaching (as advised in </a:t>
            </a:r>
            <a:r>
              <a:rPr lang="en" u="sng">
                <a:solidFill>
                  <a:schemeClr val="hlink"/>
                </a:solidFill>
                <a:hlinkClick r:id="rId3"/>
              </a:rPr>
              <a:t>UPM’s guide for ChatGPT in teaching and learning</a:t>
            </a:r>
            <a:r>
              <a:rPr lang="en">
                <a:solidFill>
                  <a:srgbClr val="FFFFFF"/>
                </a:solidFill>
              </a:rPr>
              <a:t>). For detecting ChatGPT, several tools can be used:</a:t>
            </a:r>
            <a:endParaRPr>
              <a:solidFill>
                <a:srgbClr val="FFFFFF"/>
              </a:solidFill>
            </a:endParaRPr>
          </a:p>
          <a:p>
            <a:pPr indent="0" lvl="0" marL="0" rtl="0" algn="l">
              <a:spcBef>
                <a:spcPts val="1200"/>
              </a:spcBef>
              <a:spcAft>
                <a:spcPts val="0"/>
              </a:spcAft>
              <a:buNone/>
            </a:pPr>
            <a:r>
              <a:rPr lang="en" u="sng">
                <a:solidFill>
                  <a:srgbClr val="FFFFFF"/>
                </a:solidFill>
                <a:hlinkClick r:id="rId4">
                  <a:extLst>
                    <a:ext uri="{A12FA001-AC4F-418D-AE19-62706E023703}">
                      <ahyp:hlinkClr val="tx"/>
                    </a:ext>
                  </a:extLst>
                </a:hlinkClick>
              </a:rPr>
              <a:t>https://x.writefull.com/gpt-detector</a:t>
            </a:r>
            <a:r>
              <a:rPr lang="en">
                <a:solidFill>
                  <a:srgbClr val="FFFFFF"/>
                </a:solidFill>
              </a:rPr>
              <a:t> </a:t>
            </a:r>
            <a:endParaRPr>
              <a:solidFill>
                <a:srgbClr val="FFFFFF"/>
              </a:solidFill>
            </a:endParaRPr>
          </a:p>
          <a:p>
            <a:pPr indent="0" lvl="0" marL="0" rtl="0" algn="l">
              <a:spcBef>
                <a:spcPts val="1200"/>
              </a:spcBef>
              <a:spcAft>
                <a:spcPts val="0"/>
              </a:spcAft>
              <a:buNone/>
            </a:pPr>
            <a:r>
              <a:rPr lang="en" u="sng">
                <a:solidFill>
                  <a:srgbClr val="FFFFFF"/>
                </a:solidFill>
                <a:hlinkClick r:id="rId5">
                  <a:extLst>
                    <a:ext uri="{A12FA001-AC4F-418D-AE19-62706E023703}">
                      <ahyp:hlinkClr val="tx"/>
                    </a:ext>
                  </a:extLst>
                </a:hlinkClick>
              </a:rPr>
              <a:t>https://detector.dng.ai</a:t>
            </a:r>
            <a:r>
              <a:rPr lang="en">
                <a:solidFill>
                  <a:srgbClr val="FFFFFF"/>
                </a:solidFill>
              </a:rPr>
              <a:t> </a:t>
            </a:r>
            <a:endParaRPr>
              <a:solidFill>
                <a:srgbClr val="FFFFFF"/>
              </a:solidFill>
            </a:endParaRPr>
          </a:p>
          <a:p>
            <a:pPr indent="0" lvl="0" marL="0" rtl="0" algn="l">
              <a:spcBef>
                <a:spcPts val="1200"/>
              </a:spcBef>
              <a:spcAft>
                <a:spcPts val="0"/>
              </a:spcAft>
              <a:buNone/>
            </a:pPr>
            <a:r>
              <a:rPr lang="en" u="sng">
                <a:solidFill>
                  <a:srgbClr val="FFFFFF"/>
                </a:solidFill>
                <a:hlinkClick r:id="rId6">
                  <a:extLst>
                    <a:ext uri="{A12FA001-AC4F-418D-AE19-62706E023703}">
                      <ahyp:hlinkClr val="tx"/>
                    </a:ext>
                  </a:extLst>
                </a:hlinkClick>
              </a:rPr>
              <a:t>https://gptzero.me</a:t>
            </a:r>
            <a:r>
              <a:rPr lang="en">
                <a:solidFill>
                  <a:srgbClr val="FFFFFF"/>
                </a:solidFill>
              </a:rPr>
              <a:t> </a:t>
            </a:r>
            <a:endParaRPr>
              <a:solidFill>
                <a:srgbClr val="FFFFFF"/>
              </a:solidFill>
            </a:endParaRPr>
          </a:p>
          <a:p>
            <a:pPr indent="0" lvl="0" marL="0" rtl="0" algn="l">
              <a:spcBef>
                <a:spcPts val="1200"/>
              </a:spcBef>
              <a:spcAft>
                <a:spcPts val="1200"/>
              </a:spcAft>
              <a:buNone/>
            </a:pPr>
            <a:r>
              <a:rPr lang="en" u="sng">
                <a:solidFill>
                  <a:srgbClr val="FFFFFF"/>
                </a:solidFill>
                <a:hlinkClick r:id="rId7">
                  <a:extLst>
                    <a:ext uri="{A12FA001-AC4F-418D-AE19-62706E023703}">
                      <ahyp:hlinkClr val="tx"/>
                    </a:ext>
                  </a:extLst>
                </a:hlinkClick>
              </a:rPr>
              <a:t>https://writer.com/ai-content-detector/</a:t>
            </a:r>
            <a:r>
              <a:rPr lang="en">
                <a:solidFill>
                  <a:srgbClr val="FFFFFF"/>
                </a:solidFill>
              </a:rPr>
              <a:t> </a:t>
            </a:r>
            <a:endParaRPr>
              <a:solidFill>
                <a:srgbClr val="FFFFFF"/>
              </a:solidFill>
            </a:endParaRPr>
          </a:p>
        </p:txBody>
      </p:sp>
      <p:sp>
        <p:nvSpPr>
          <p:cNvPr id="826" name="Google Shape;826;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27" name="Google Shape;827;p95"/>
          <p:cNvSpPr txBox="1"/>
          <p:nvPr/>
        </p:nvSpPr>
        <p:spPr>
          <a:xfrm>
            <a:off x="2149500" y="4712225"/>
            <a:ext cx="6051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Centre for Academic Development and Leadership Excellence (CADe-Lead) ,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828" name="Google Shape;828;p95"/>
          <p:cNvPicPr preferRelativeResize="0"/>
          <p:nvPr/>
        </p:nvPicPr>
        <p:blipFill>
          <a:blip r:embed="rId8">
            <a:alphaModFix/>
          </a:blip>
          <a:stretch>
            <a:fillRect/>
          </a:stretch>
        </p:blipFill>
        <p:spPr>
          <a:xfrm>
            <a:off x="8574652" y="4945538"/>
            <a:ext cx="385526" cy="176875"/>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96"/>
          <p:cNvSpPr txBox="1"/>
          <p:nvPr>
            <p:ph type="title"/>
          </p:nvPr>
        </p:nvSpPr>
        <p:spPr>
          <a:xfrm>
            <a:off x="3952675" y="68850"/>
            <a:ext cx="5013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detect if its ChatGPT’s?</a:t>
            </a:r>
            <a:endParaRPr/>
          </a:p>
        </p:txBody>
      </p:sp>
      <p:sp>
        <p:nvSpPr>
          <p:cNvPr id="834" name="Google Shape;834;p9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35" name="Google Shape;835;p96"/>
          <p:cNvPicPr preferRelativeResize="0"/>
          <p:nvPr/>
        </p:nvPicPr>
        <p:blipFill>
          <a:blip r:embed="rId3">
            <a:alphaModFix/>
          </a:blip>
          <a:stretch>
            <a:fillRect/>
          </a:stretch>
        </p:blipFill>
        <p:spPr>
          <a:xfrm>
            <a:off x="383225" y="68850"/>
            <a:ext cx="3226551" cy="2847376"/>
          </a:xfrm>
          <a:prstGeom prst="rect">
            <a:avLst/>
          </a:prstGeom>
          <a:noFill/>
          <a:ln cap="flat" cmpd="sng" w="9525">
            <a:solidFill>
              <a:srgbClr val="666666"/>
            </a:solidFill>
            <a:prstDash val="solid"/>
            <a:round/>
            <a:headEnd len="sm" w="sm" type="none"/>
            <a:tailEnd len="sm" w="sm" type="none"/>
          </a:ln>
        </p:spPr>
      </p:pic>
      <p:pic>
        <p:nvPicPr>
          <p:cNvPr id="836" name="Google Shape;836;p96"/>
          <p:cNvPicPr preferRelativeResize="0"/>
          <p:nvPr/>
        </p:nvPicPr>
        <p:blipFill>
          <a:blip r:embed="rId4">
            <a:alphaModFix/>
          </a:blip>
          <a:stretch>
            <a:fillRect/>
          </a:stretch>
        </p:blipFill>
        <p:spPr>
          <a:xfrm>
            <a:off x="4295824" y="531650"/>
            <a:ext cx="4747352" cy="2352051"/>
          </a:xfrm>
          <a:prstGeom prst="rect">
            <a:avLst/>
          </a:prstGeom>
          <a:noFill/>
          <a:ln cap="flat" cmpd="sng" w="9525">
            <a:solidFill>
              <a:srgbClr val="666666"/>
            </a:solidFill>
            <a:prstDash val="solid"/>
            <a:round/>
            <a:headEnd len="sm" w="sm" type="none"/>
            <a:tailEnd len="sm" w="sm" type="none"/>
          </a:ln>
        </p:spPr>
      </p:pic>
      <p:pic>
        <p:nvPicPr>
          <p:cNvPr id="837" name="Google Shape;837;p96"/>
          <p:cNvPicPr preferRelativeResize="0"/>
          <p:nvPr/>
        </p:nvPicPr>
        <p:blipFill>
          <a:blip r:embed="rId5">
            <a:alphaModFix/>
          </a:blip>
          <a:stretch>
            <a:fillRect/>
          </a:stretch>
        </p:blipFill>
        <p:spPr>
          <a:xfrm>
            <a:off x="5048965" y="3007300"/>
            <a:ext cx="3783333" cy="2088726"/>
          </a:xfrm>
          <a:prstGeom prst="rect">
            <a:avLst/>
          </a:prstGeom>
          <a:noFill/>
          <a:ln cap="flat" cmpd="sng" w="9525">
            <a:solidFill>
              <a:srgbClr val="666666"/>
            </a:solidFill>
            <a:prstDash val="solid"/>
            <a:round/>
            <a:headEnd len="sm" w="sm" type="none"/>
            <a:tailEnd len="sm" w="sm" type="none"/>
          </a:ln>
        </p:spPr>
      </p:pic>
      <p:pic>
        <p:nvPicPr>
          <p:cNvPr id="838" name="Google Shape;838;p96"/>
          <p:cNvPicPr preferRelativeResize="0"/>
          <p:nvPr/>
        </p:nvPicPr>
        <p:blipFill>
          <a:blip r:embed="rId6">
            <a:alphaModFix/>
          </a:blip>
          <a:stretch>
            <a:fillRect/>
          </a:stretch>
        </p:blipFill>
        <p:spPr>
          <a:xfrm>
            <a:off x="64725" y="3007296"/>
            <a:ext cx="4108102" cy="2050776"/>
          </a:xfrm>
          <a:prstGeom prst="rect">
            <a:avLst/>
          </a:prstGeom>
          <a:noFill/>
          <a:ln cap="flat" cmpd="sng" w="9525">
            <a:solidFill>
              <a:srgbClr val="666666"/>
            </a:solidFill>
            <a:prstDash val="solid"/>
            <a:round/>
            <a:headEnd len="sm" w="sm" type="none"/>
            <a:tailEnd len="sm" w="sm" type="none"/>
          </a:ln>
        </p:spPr>
      </p:pic>
      <p:sp>
        <p:nvSpPr>
          <p:cNvPr id="839" name="Google Shape;839;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97"/>
          <p:cNvSpPr txBox="1"/>
          <p:nvPr>
            <p:ph idx="4294967295" type="title"/>
          </p:nvPr>
        </p:nvSpPr>
        <p:spPr>
          <a:xfrm>
            <a:off x="4487100" y="2235025"/>
            <a:ext cx="8520600" cy="841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Safe and responsible AI</a:t>
            </a:r>
            <a:endParaRPr>
              <a:solidFill>
                <a:schemeClr val="lt1"/>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p98"/>
          <p:cNvPicPr preferRelativeResize="0"/>
          <p:nvPr/>
        </p:nvPicPr>
        <p:blipFill rotWithShape="1">
          <a:blip r:embed="rId3">
            <a:alphaModFix/>
          </a:blip>
          <a:srcRect b="0" l="0" r="0" t="0"/>
          <a:stretch/>
        </p:blipFill>
        <p:spPr>
          <a:xfrm>
            <a:off x="-944197" y="1528085"/>
            <a:ext cx="3234044" cy="3642476"/>
          </a:xfrm>
          <a:prstGeom prst="rect">
            <a:avLst/>
          </a:prstGeom>
          <a:noFill/>
          <a:ln>
            <a:noFill/>
          </a:ln>
        </p:spPr>
      </p:pic>
      <p:grpSp>
        <p:nvGrpSpPr>
          <p:cNvPr id="850" name="Google Shape;850;p98"/>
          <p:cNvGrpSpPr/>
          <p:nvPr/>
        </p:nvGrpSpPr>
        <p:grpSpPr>
          <a:xfrm rot="5400000">
            <a:off x="5797127" y="1804013"/>
            <a:ext cx="5143203" cy="1535076"/>
            <a:chOff x="961825" y="1874825"/>
            <a:chExt cx="1540250" cy="304500"/>
          </a:xfrm>
        </p:grpSpPr>
        <p:sp>
          <p:nvSpPr>
            <p:cNvPr id="851" name="Google Shape;851;p98"/>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852" name="Google Shape;852;p98"/>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853" name="Google Shape;853;p98"/>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
        <p:nvSpPr>
          <p:cNvPr id="854" name="Google Shape;854;p98"/>
          <p:cNvSpPr txBox="1"/>
          <p:nvPr>
            <p:ph idx="4294967295" type="title"/>
          </p:nvPr>
        </p:nvSpPr>
        <p:spPr>
          <a:xfrm>
            <a:off x="311700" y="445025"/>
            <a:ext cx="7854300" cy="39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Humanising and democratising fair and responsible AI for education</a:t>
            </a:r>
            <a:endParaRPr/>
          </a:p>
        </p:txBody>
      </p:sp>
      <p:sp>
        <p:nvSpPr>
          <p:cNvPr id="855" name="Google Shape;855;p98"/>
          <p:cNvSpPr txBox="1"/>
          <p:nvPr>
            <p:ph idx="1" type="body"/>
          </p:nvPr>
        </p:nvSpPr>
        <p:spPr>
          <a:xfrm>
            <a:off x="1790550" y="1528075"/>
            <a:ext cx="5562900" cy="3114300"/>
          </a:xfrm>
          <a:prstGeom prst="rect">
            <a:avLst/>
          </a:prstGeom>
        </p:spPr>
        <p:txBody>
          <a:bodyPr anchorCtr="0" anchor="ctr" bIns="34275" lIns="68575" spcFirstLastPara="1" rIns="68575" wrap="square" tIns="34275">
            <a:normAutofit fontScale="47500" lnSpcReduction="10000"/>
          </a:bodyPr>
          <a:lstStyle/>
          <a:p>
            <a:pPr indent="-228600" lvl="0" marL="457200" rtl="0" algn="l">
              <a:spcBef>
                <a:spcPts val="1200"/>
              </a:spcBef>
              <a:spcAft>
                <a:spcPts val="0"/>
              </a:spcAft>
              <a:buClr>
                <a:schemeClr val="dk1"/>
              </a:buClr>
              <a:buSzPct val="43902"/>
              <a:buNone/>
            </a:pPr>
            <a:r>
              <a:rPr lang="en">
                <a:solidFill>
                  <a:schemeClr val="dk1"/>
                </a:solidFill>
              </a:rPr>
              <a:t>How can AI be leveraged to enhance education?</a:t>
            </a:r>
            <a:endParaRPr>
              <a:solidFill>
                <a:schemeClr val="dk1"/>
              </a:solidFill>
            </a:endParaRPr>
          </a:p>
          <a:p>
            <a:pPr indent="-228600" lvl="0" marL="457200" rtl="0" algn="l">
              <a:spcBef>
                <a:spcPts val="1200"/>
              </a:spcBef>
              <a:spcAft>
                <a:spcPts val="0"/>
              </a:spcAft>
              <a:buClr>
                <a:schemeClr val="dk1"/>
              </a:buClr>
              <a:buSzPct val="43902"/>
              <a:buNone/>
            </a:pPr>
            <a:r>
              <a:rPr lang="en">
                <a:solidFill>
                  <a:schemeClr val="dk1"/>
                </a:solidFill>
              </a:rPr>
              <a:t>How can AI be best exploited for the common good in education?</a:t>
            </a:r>
            <a:endParaRPr>
              <a:solidFill>
                <a:schemeClr val="dk1"/>
              </a:solidFill>
            </a:endParaRPr>
          </a:p>
          <a:p>
            <a:pPr indent="-228600" lvl="0" marL="457200" rtl="0" algn="l">
              <a:spcBef>
                <a:spcPts val="1200"/>
              </a:spcBef>
              <a:spcAft>
                <a:spcPts val="0"/>
              </a:spcAft>
              <a:buClr>
                <a:schemeClr val="dk1"/>
              </a:buClr>
              <a:buSzPct val="43902"/>
              <a:buNone/>
            </a:pPr>
            <a:r>
              <a:rPr lang="en">
                <a:solidFill>
                  <a:schemeClr val="dk1"/>
                </a:solidFill>
              </a:rPr>
              <a:t>How can we ensure the ethical, inclusive and equitable use of AI in education?</a:t>
            </a:r>
            <a:endParaRPr>
              <a:solidFill>
                <a:schemeClr val="dk1"/>
              </a:solidFill>
            </a:endParaRPr>
          </a:p>
          <a:p>
            <a:pPr indent="-228600" lvl="0" marL="457200" rtl="0" algn="l">
              <a:spcBef>
                <a:spcPts val="1200"/>
              </a:spcBef>
              <a:spcAft>
                <a:spcPts val="0"/>
              </a:spcAft>
              <a:buClr>
                <a:schemeClr val="dk1"/>
              </a:buClr>
              <a:buSzPct val="43902"/>
              <a:buNone/>
            </a:pPr>
            <a:r>
              <a:rPr lang="en">
                <a:solidFill>
                  <a:schemeClr val="dk1"/>
                </a:solidFill>
              </a:rPr>
              <a:t>How can education prepare humans to live and work with AI?</a:t>
            </a:r>
            <a:endParaRPr>
              <a:solidFill>
                <a:schemeClr val="dk1"/>
              </a:solidFill>
            </a:endParaRPr>
          </a:p>
          <a:p>
            <a:pPr indent="0" lvl="0" marL="0" rtl="0" algn="l">
              <a:spcBef>
                <a:spcPts val="1200"/>
              </a:spcBef>
              <a:spcAft>
                <a:spcPts val="1200"/>
              </a:spcAft>
              <a:buNone/>
            </a:pPr>
            <a:r>
              <a:t/>
            </a:r>
            <a:endParaRPr/>
          </a:p>
        </p:txBody>
      </p:sp>
      <p:sp>
        <p:nvSpPr>
          <p:cNvPr id="856" name="Google Shape;856;p98"/>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98"/>
          <p:cNvSpPr txBox="1"/>
          <p:nvPr/>
        </p:nvSpPr>
        <p:spPr>
          <a:xfrm>
            <a:off x="2225700" y="4864625"/>
            <a:ext cx="469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(CADe)</a:t>
            </a:r>
            <a:endParaRPr sz="1000">
              <a:latin typeface="Poppins"/>
              <a:ea typeface="Poppins"/>
              <a:cs typeface="Poppins"/>
              <a:sym typeface="Poppins"/>
            </a:endParaRPr>
          </a:p>
        </p:txBody>
      </p:sp>
      <p:sp>
        <p:nvSpPr>
          <p:cNvPr id="858" name="Google Shape;858;p98"/>
          <p:cNvSpPr txBox="1"/>
          <p:nvPr/>
        </p:nvSpPr>
        <p:spPr>
          <a:xfrm>
            <a:off x="4613650" y="4864625"/>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 UPM</a:t>
            </a:r>
            <a:endParaRPr/>
          </a:p>
        </p:txBody>
      </p:sp>
      <p:pic>
        <p:nvPicPr>
          <p:cNvPr id="859" name="Google Shape;859;p98"/>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99"/>
          <p:cNvSpPr txBox="1"/>
          <p:nvPr>
            <p:ph idx="2" type="body"/>
          </p:nvPr>
        </p:nvSpPr>
        <p:spPr>
          <a:xfrm>
            <a:off x="4939500" y="414100"/>
            <a:ext cx="3837000" cy="4378200"/>
          </a:xfrm>
          <a:prstGeom prst="rect">
            <a:avLst/>
          </a:prstGeom>
        </p:spPr>
        <p:txBody>
          <a:bodyPr anchorCtr="0" anchor="ctr" bIns="91425" lIns="91425" spcFirstLastPara="1" rIns="91425" wrap="square" tIns="91425">
            <a:noAutofit/>
          </a:bodyPr>
          <a:lstStyle/>
          <a:p>
            <a:pPr indent="0" lvl="0" marL="0" rtl="0" algn="l">
              <a:lnSpc>
                <a:spcPct val="133300"/>
              </a:lnSpc>
              <a:spcBef>
                <a:spcPts val="0"/>
              </a:spcBef>
              <a:spcAft>
                <a:spcPts val="0"/>
              </a:spcAft>
              <a:buClr>
                <a:schemeClr val="dk1"/>
              </a:buClr>
              <a:buSzPts val="1018"/>
              <a:buFont typeface="Arial"/>
              <a:buNone/>
            </a:pPr>
            <a:r>
              <a:rPr lang="en" sz="1402">
                <a:solidFill>
                  <a:srgbClr val="4A4A4A"/>
                </a:solidFill>
              </a:rPr>
              <a:t>For students, the biggest warning should be that ChatGPT's "facts" cannot be taken as-is, and </a:t>
            </a:r>
            <a:r>
              <a:rPr b="1" lang="en" sz="1402">
                <a:solidFill>
                  <a:srgbClr val="4A4A4A"/>
                </a:solidFill>
              </a:rPr>
              <a:t>students should question every piece of text they get from an AI</a:t>
            </a:r>
            <a:r>
              <a:rPr lang="en" sz="1402">
                <a:solidFill>
                  <a:srgbClr val="4A4A4A"/>
                </a:solidFill>
              </a:rPr>
              <a:t>.</a:t>
            </a:r>
            <a:endParaRPr sz="1402">
              <a:solidFill>
                <a:srgbClr val="4A4A4A"/>
              </a:solidFill>
            </a:endParaRPr>
          </a:p>
          <a:p>
            <a:pPr indent="0" lvl="0" marL="0" rtl="0" algn="l">
              <a:lnSpc>
                <a:spcPct val="133300"/>
              </a:lnSpc>
              <a:spcBef>
                <a:spcPts val="1100"/>
              </a:spcBef>
              <a:spcAft>
                <a:spcPts val="0"/>
              </a:spcAft>
              <a:buClr>
                <a:schemeClr val="dk1"/>
              </a:buClr>
              <a:buSzPts val="1018"/>
              <a:buFont typeface="Arial"/>
              <a:buNone/>
            </a:pPr>
            <a:r>
              <a:rPr lang="en" sz="1402">
                <a:solidFill>
                  <a:srgbClr val="4A4A4A"/>
                </a:solidFill>
              </a:rPr>
              <a:t>ChatGPT has been known to deliver inaccurate information, so students should now – more than ever – be aware of the need to verify information they receive through different sources.</a:t>
            </a:r>
            <a:endParaRPr sz="1402">
              <a:solidFill>
                <a:srgbClr val="4A4A4A"/>
              </a:solidFill>
            </a:endParaRPr>
          </a:p>
          <a:p>
            <a:pPr indent="0" lvl="0" marL="0" rtl="0" algn="l">
              <a:lnSpc>
                <a:spcPct val="133300"/>
              </a:lnSpc>
              <a:spcBef>
                <a:spcPts val="1100"/>
              </a:spcBef>
              <a:spcAft>
                <a:spcPts val="0"/>
              </a:spcAft>
              <a:buClr>
                <a:schemeClr val="dk1"/>
              </a:buClr>
              <a:buSzPts val="1018"/>
              <a:buFont typeface="Arial"/>
              <a:buNone/>
            </a:pPr>
            <a:r>
              <a:rPr lang="en" sz="1402">
                <a:solidFill>
                  <a:srgbClr val="4A4A4A"/>
                </a:solidFill>
              </a:rPr>
              <a:t>We can assume that more and more AI tools will be developed to help educators get a sense of whether a piece of text is AI-generated or not.</a:t>
            </a:r>
            <a:endParaRPr sz="1402">
              <a:solidFill>
                <a:srgbClr val="4A4A4A"/>
              </a:solidFill>
            </a:endParaRPr>
          </a:p>
          <a:p>
            <a:pPr indent="0" lvl="0" marL="0" rtl="0" algn="l">
              <a:lnSpc>
                <a:spcPct val="95000"/>
              </a:lnSpc>
              <a:spcBef>
                <a:spcPts val="1100"/>
              </a:spcBef>
              <a:spcAft>
                <a:spcPts val="1200"/>
              </a:spcAft>
              <a:buSzPts val="1018"/>
              <a:buNone/>
            </a:pPr>
            <a:r>
              <a:t/>
            </a:r>
            <a:endParaRPr sz="1865"/>
          </a:p>
        </p:txBody>
      </p:sp>
      <p:sp>
        <p:nvSpPr>
          <p:cNvPr id="865" name="Google Shape;865;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66" name="Google Shape;866;p99"/>
          <p:cNvSpPr txBox="1"/>
          <p:nvPr>
            <p:ph type="title"/>
          </p:nvPr>
        </p:nvSpPr>
        <p:spPr>
          <a:xfrm>
            <a:off x="297150" y="1368375"/>
            <a:ext cx="4045200" cy="1771500"/>
          </a:xfrm>
          <a:prstGeom prst="rect">
            <a:avLst/>
          </a:prstGeom>
          <a:solidFill>
            <a:srgbClr val="073763"/>
          </a:solidFill>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accent6"/>
                </a:solidFill>
              </a:rPr>
              <a:t>Suggestion to students</a:t>
            </a:r>
            <a:endParaRPr>
              <a:solidFill>
                <a:schemeClr val="accent6"/>
              </a:solidFill>
            </a:endParaRPr>
          </a:p>
        </p:txBody>
      </p:sp>
      <p:pic>
        <p:nvPicPr>
          <p:cNvPr id="867" name="Google Shape;867;p99"/>
          <p:cNvPicPr preferRelativeResize="0"/>
          <p:nvPr/>
        </p:nvPicPr>
        <p:blipFill rotWithShape="1">
          <a:blip r:embed="rId3">
            <a:alphaModFix/>
          </a:blip>
          <a:srcRect b="0" l="0" r="0" t="0"/>
          <a:stretch/>
        </p:blipFill>
        <p:spPr>
          <a:xfrm rot="-5400000">
            <a:off x="1433925" y="-124650"/>
            <a:ext cx="1974125" cy="2223424"/>
          </a:xfrm>
          <a:prstGeom prst="rect">
            <a:avLst/>
          </a:prstGeom>
          <a:noFill/>
          <a:ln>
            <a:noFill/>
          </a:ln>
        </p:spPr>
      </p:pic>
      <p:sp>
        <p:nvSpPr>
          <p:cNvPr id="868" name="Google Shape;868;p99"/>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869" name="Google Shape;869;p99"/>
          <p:cNvPicPr preferRelativeResize="0"/>
          <p:nvPr/>
        </p:nvPicPr>
        <p:blipFill>
          <a:blip r:embed="rId4">
            <a:alphaModFix/>
          </a:blip>
          <a:stretch>
            <a:fillRect/>
          </a:stretch>
        </p:blipFill>
        <p:spPr>
          <a:xfrm>
            <a:off x="8574652" y="4869338"/>
            <a:ext cx="385526" cy="176875"/>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6"/>
          <p:cNvSpPr txBox="1"/>
          <p:nvPr>
            <p:ph idx="1" type="body"/>
          </p:nvPr>
        </p:nvSpPr>
        <p:spPr>
          <a:xfrm>
            <a:off x="5457500" y="1135325"/>
            <a:ext cx="3459300" cy="2621100"/>
          </a:xfrm>
          <a:prstGeom prst="rect">
            <a:avLst/>
          </a:prstGeom>
        </p:spPr>
        <p:txBody>
          <a:bodyPr anchorCtr="0" anchor="ctr" bIns="34275" lIns="68575" spcFirstLastPara="1" rIns="68575" wrap="square" tIns="34275">
            <a:noAutofit/>
          </a:bodyPr>
          <a:lstStyle/>
          <a:p>
            <a:pPr indent="0" lvl="0" marL="0" rtl="0" algn="l">
              <a:lnSpc>
                <a:spcPct val="115000"/>
              </a:lnSpc>
              <a:spcBef>
                <a:spcPts val="0"/>
              </a:spcBef>
              <a:spcAft>
                <a:spcPts val="0"/>
              </a:spcAft>
              <a:buNone/>
            </a:pPr>
            <a:r>
              <a:rPr lang="en" sz="1300">
                <a:solidFill>
                  <a:srgbClr val="0000FF"/>
                </a:solidFill>
                <a:latin typeface="Poppins Medium"/>
                <a:ea typeface="Poppins Medium"/>
                <a:cs typeface="Poppins Medium"/>
                <a:sym typeface="Poppins Medium"/>
              </a:rPr>
              <a:t>The allure of AI-powered tools to help individuals maximize their understanding of academic subjects by offering them the right content, in the right way, at the right time for them</a:t>
            </a:r>
            <a:endParaRPr sz="1300">
              <a:solidFill>
                <a:srgbClr val="0000FF"/>
              </a:solidFill>
              <a:latin typeface="Poppins Medium"/>
              <a:ea typeface="Poppins Medium"/>
              <a:cs typeface="Poppins Medium"/>
              <a:sym typeface="Poppins Medium"/>
            </a:endParaRPr>
          </a:p>
          <a:p>
            <a:pPr indent="-311150" lvl="0" marL="457200" rtl="0" algn="l">
              <a:lnSpc>
                <a:spcPct val="115000"/>
              </a:lnSpc>
              <a:spcBef>
                <a:spcPts val="1200"/>
              </a:spcBef>
              <a:spcAft>
                <a:spcPts val="0"/>
              </a:spcAft>
              <a:buClr>
                <a:srgbClr val="0000FF"/>
              </a:buClr>
              <a:buSzPts val="1300"/>
              <a:buFont typeface="Poppins Medium"/>
              <a:buChar char="✓"/>
            </a:pPr>
            <a:r>
              <a:rPr lang="en" sz="1300">
                <a:solidFill>
                  <a:srgbClr val="0000FF"/>
                </a:solidFill>
                <a:latin typeface="Poppins Medium"/>
                <a:ea typeface="Poppins Medium"/>
                <a:cs typeface="Poppins Medium"/>
                <a:sym typeface="Poppins Medium"/>
              </a:rPr>
              <a:t>Enrich information discovery experience</a:t>
            </a:r>
            <a:endParaRPr sz="1300">
              <a:solidFill>
                <a:srgbClr val="0000FF"/>
              </a:solidFill>
              <a:latin typeface="Poppins Medium"/>
              <a:ea typeface="Poppins Medium"/>
              <a:cs typeface="Poppins Medium"/>
              <a:sym typeface="Poppins Medium"/>
            </a:endParaRPr>
          </a:p>
          <a:p>
            <a:pPr indent="-311150" lvl="0" marL="457200" rtl="0" algn="l">
              <a:lnSpc>
                <a:spcPct val="115000"/>
              </a:lnSpc>
              <a:spcBef>
                <a:spcPts val="0"/>
              </a:spcBef>
              <a:spcAft>
                <a:spcPts val="0"/>
              </a:spcAft>
              <a:buClr>
                <a:srgbClr val="0000FF"/>
              </a:buClr>
              <a:buSzPts val="1300"/>
              <a:buFont typeface="Poppins Medium"/>
              <a:buChar char="✓"/>
            </a:pPr>
            <a:r>
              <a:rPr lang="en" sz="1300">
                <a:solidFill>
                  <a:srgbClr val="0000FF"/>
                </a:solidFill>
                <a:latin typeface="Poppins Medium"/>
                <a:ea typeface="Poppins Medium"/>
                <a:cs typeface="Poppins Medium"/>
                <a:sym typeface="Poppins Medium"/>
              </a:rPr>
              <a:t>Summarise and explain</a:t>
            </a:r>
            <a:endParaRPr sz="1300">
              <a:solidFill>
                <a:srgbClr val="0000FF"/>
              </a:solidFill>
              <a:latin typeface="Poppins Medium"/>
              <a:ea typeface="Poppins Medium"/>
              <a:cs typeface="Poppins Medium"/>
              <a:sym typeface="Poppins Medium"/>
            </a:endParaRPr>
          </a:p>
          <a:p>
            <a:pPr indent="-311150" lvl="0" marL="457200" rtl="0" algn="l">
              <a:lnSpc>
                <a:spcPct val="115000"/>
              </a:lnSpc>
              <a:spcBef>
                <a:spcPts val="0"/>
              </a:spcBef>
              <a:spcAft>
                <a:spcPts val="0"/>
              </a:spcAft>
              <a:buClr>
                <a:srgbClr val="0000FF"/>
              </a:buClr>
              <a:buSzPts val="1300"/>
              <a:buFont typeface="Poppins Medium"/>
              <a:buChar char="✓"/>
            </a:pPr>
            <a:r>
              <a:rPr lang="en" sz="1300">
                <a:solidFill>
                  <a:srgbClr val="0000FF"/>
                </a:solidFill>
                <a:latin typeface="Poppins Medium"/>
                <a:ea typeface="Poppins Medium"/>
                <a:cs typeface="Poppins Medium"/>
                <a:sym typeface="Poppins Medium"/>
              </a:rPr>
              <a:t>Answer questions</a:t>
            </a:r>
            <a:endParaRPr sz="1300">
              <a:solidFill>
                <a:srgbClr val="0000FF"/>
              </a:solidFill>
              <a:latin typeface="Poppins Medium"/>
              <a:ea typeface="Poppins Medium"/>
              <a:cs typeface="Poppins Medium"/>
              <a:sym typeface="Poppins Medium"/>
            </a:endParaRPr>
          </a:p>
          <a:p>
            <a:pPr indent="-311150" lvl="0" marL="457200" rtl="0" algn="l">
              <a:lnSpc>
                <a:spcPct val="115000"/>
              </a:lnSpc>
              <a:spcBef>
                <a:spcPts val="0"/>
              </a:spcBef>
              <a:spcAft>
                <a:spcPts val="0"/>
              </a:spcAft>
              <a:buClr>
                <a:srgbClr val="0000FF"/>
              </a:buClr>
              <a:buSzPts val="1300"/>
              <a:buFont typeface="Poppins Medium"/>
              <a:buChar char="✓"/>
            </a:pPr>
            <a:r>
              <a:rPr lang="en" sz="1300">
                <a:solidFill>
                  <a:srgbClr val="0000FF"/>
                </a:solidFill>
                <a:latin typeface="Poppins Medium"/>
                <a:ea typeface="Poppins Medium"/>
                <a:cs typeface="Poppins Medium"/>
                <a:sym typeface="Poppins Medium"/>
              </a:rPr>
              <a:t>Writing, composing and editing</a:t>
            </a:r>
            <a:endParaRPr sz="1300">
              <a:solidFill>
                <a:srgbClr val="0000FF"/>
              </a:solidFill>
              <a:latin typeface="Poppins Medium"/>
              <a:ea typeface="Poppins Medium"/>
              <a:cs typeface="Poppins Medium"/>
              <a:sym typeface="Poppins Medium"/>
            </a:endParaRPr>
          </a:p>
          <a:p>
            <a:pPr indent="-311150" lvl="0" marL="457200" rtl="0" algn="l">
              <a:lnSpc>
                <a:spcPct val="115000"/>
              </a:lnSpc>
              <a:spcBef>
                <a:spcPts val="0"/>
              </a:spcBef>
              <a:spcAft>
                <a:spcPts val="1200"/>
              </a:spcAft>
              <a:buClr>
                <a:srgbClr val="0000FF"/>
              </a:buClr>
              <a:buSzPts val="1300"/>
              <a:buFont typeface="Poppins Medium"/>
              <a:buChar char="✓"/>
            </a:pPr>
            <a:r>
              <a:rPr lang="en" sz="1300">
                <a:solidFill>
                  <a:srgbClr val="0000FF"/>
                </a:solidFill>
                <a:latin typeface="Poppins Medium"/>
                <a:ea typeface="Poppins Medium"/>
                <a:cs typeface="Poppins Medium"/>
                <a:sym typeface="Poppins Medium"/>
              </a:rPr>
              <a:t>Increase productivity </a:t>
            </a:r>
            <a:endParaRPr sz="1300">
              <a:solidFill>
                <a:srgbClr val="0000FF"/>
              </a:solidFill>
              <a:latin typeface="Poppins Medium"/>
              <a:ea typeface="Poppins Medium"/>
              <a:cs typeface="Poppins Medium"/>
              <a:sym typeface="Poppins Medium"/>
            </a:endParaRPr>
          </a:p>
        </p:txBody>
      </p:sp>
      <p:sp>
        <p:nvSpPr>
          <p:cNvPr id="301" name="Google Shape;301;p46"/>
          <p:cNvSpPr txBox="1"/>
          <p:nvPr/>
        </p:nvSpPr>
        <p:spPr>
          <a:xfrm>
            <a:off x="1054824" y="302813"/>
            <a:ext cx="6456300" cy="5001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lang="en" sz="2800">
                <a:solidFill>
                  <a:schemeClr val="dk1"/>
                </a:solidFill>
                <a:latin typeface="Poppins Black"/>
                <a:ea typeface="Poppins Black"/>
                <a:cs typeface="Poppins Black"/>
                <a:sym typeface="Poppins Black"/>
              </a:rPr>
              <a:t>We now live in GPT era…</a:t>
            </a:r>
            <a:endParaRPr sz="2800">
              <a:solidFill>
                <a:schemeClr val="dk1"/>
              </a:solidFill>
              <a:latin typeface="Poppins Black"/>
              <a:ea typeface="Poppins Black"/>
              <a:cs typeface="Poppins Black"/>
              <a:sym typeface="Poppins Black"/>
            </a:endParaRPr>
          </a:p>
        </p:txBody>
      </p:sp>
      <p:pic>
        <p:nvPicPr>
          <p:cNvPr id="302" name="Google Shape;302;p46"/>
          <p:cNvPicPr preferRelativeResize="0"/>
          <p:nvPr/>
        </p:nvPicPr>
        <p:blipFill rotWithShape="1">
          <a:blip r:embed="rId3">
            <a:alphaModFix/>
          </a:blip>
          <a:srcRect b="661" l="0" r="0" t="670"/>
          <a:stretch/>
        </p:blipFill>
        <p:spPr>
          <a:xfrm>
            <a:off x="225129" y="77557"/>
            <a:ext cx="798221" cy="798220"/>
          </a:xfrm>
          <a:prstGeom prst="rect">
            <a:avLst/>
          </a:prstGeom>
          <a:noFill/>
          <a:ln>
            <a:noFill/>
          </a:ln>
        </p:spPr>
      </p:pic>
      <p:graphicFrame>
        <p:nvGraphicFramePr>
          <p:cNvPr id="303" name="Google Shape;303;p46"/>
          <p:cNvGraphicFramePr/>
          <p:nvPr/>
        </p:nvGraphicFramePr>
        <p:xfrm>
          <a:off x="259825" y="988500"/>
          <a:ext cx="3000000" cy="3000000"/>
        </p:xfrm>
        <a:graphic>
          <a:graphicData uri="http://schemas.openxmlformats.org/drawingml/2006/table">
            <a:tbl>
              <a:tblPr>
                <a:noFill/>
                <a:tableStyleId>{711DE932-E814-4309-AFEC-DFDE854C99EE}</a:tableStyleId>
              </a:tblPr>
              <a:tblGrid>
                <a:gridCol w="795000"/>
                <a:gridCol w="1881725"/>
                <a:gridCol w="1903225"/>
              </a:tblGrid>
              <a:tr h="315925">
                <a:tc>
                  <a:txBody>
                    <a:bodyPr/>
                    <a:lstStyle/>
                    <a:p>
                      <a:pPr indent="0" lvl="0" marL="0" rtl="0" algn="ctr">
                        <a:spcBef>
                          <a:spcPts val="0"/>
                        </a:spcBef>
                        <a:spcAft>
                          <a:spcPts val="0"/>
                        </a:spcAft>
                        <a:buNone/>
                      </a:pPr>
                      <a:r>
                        <a:rPr b="1" lang="en" sz="1200">
                          <a:solidFill>
                            <a:schemeClr val="lt1"/>
                          </a:solidFill>
                        </a:rPr>
                        <a:t>Content Type</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70C0"/>
                    </a:solidFill>
                  </a:tcPr>
                </a:tc>
                <a:tc>
                  <a:txBody>
                    <a:bodyPr/>
                    <a:lstStyle/>
                    <a:p>
                      <a:pPr indent="0" lvl="0" marL="0" rtl="0" algn="ctr">
                        <a:spcBef>
                          <a:spcPts val="0"/>
                        </a:spcBef>
                        <a:spcAft>
                          <a:spcPts val="0"/>
                        </a:spcAft>
                        <a:buNone/>
                      </a:pPr>
                      <a:r>
                        <a:rPr b="1" lang="en" sz="1200">
                          <a:solidFill>
                            <a:schemeClr val="lt1"/>
                          </a:solidFill>
                        </a:rPr>
                        <a:t>Tool</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70C0"/>
                    </a:solidFill>
                  </a:tcPr>
                </a:tc>
                <a:tc>
                  <a:txBody>
                    <a:bodyPr/>
                    <a:lstStyle/>
                    <a:p>
                      <a:pPr indent="0" lvl="0" marL="0" rtl="0" algn="ctr">
                        <a:spcBef>
                          <a:spcPts val="0"/>
                        </a:spcBef>
                        <a:spcAft>
                          <a:spcPts val="0"/>
                        </a:spcAft>
                        <a:buNone/>
                      </a:pPr>
                      <a:r>
                        <a:rPr b="1" lang="en" sz="1200">
                          <a:solidFill>
                            <a:schemeClr val="lt1"/>
                          </a:solidFill>
                        </a:rPr>
                        <a:t>Application</a:t>
                      </a:r>
                      <a:endParaRPr b="1"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70C0"/>
                    </a:solidFill>
                  </a:tcPr>
                </a:tc>
              </a:tr>
              <a:tr h="544625">
                <a:tc>
                  <a:txBody>
                    <a:bodyPr/>
                    <a:lstStyle/>
                    <a:p>
                      <a:pPr indent="0" lvl="0" marL="0" rtl="0" algn="l">
                        <a:spcBef>
                          <a:spcPts val="0"/>
                        </a:spcBef>
                        <a:spcAft>
                          <a:spcPts val="0"/>
                        </a:spcAft>
                        <a:buNone/>
                      </a:pPr>
                      <a:r>
                        <a:rPr lang="en" sz="1200">
                          <a:solidFill>
                            <a:schemeClr val="lt1"/>
                          </a:solidFill>
                        </a:rPr>
                        <a:t>Text</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200">
                          <a:solidFill>
                            <a:schemeClr val="lt1"/>
                          </a:solidFill>
                        </a:rPr>
                        <a:t>Bard, ChatGPT, ChatSonic, Claude, Jasper AI</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200">
                          <a:solidFill>
                            <a:schemeClr val="lt1"/>
                          </a:solidFill>
                        </a:rPr>
                        <a:t>Conversation in question answering</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r>
              <a:tr h="579100">
                <a:tc>
                  <a:txBody>
                    <a:bodyPr/>
                    <a:lstStyle/>
                    <a:p>
                      <a:pPr indent="0" lvl="0" marL="0" rtl="0" algn="l">
                        <a:spcBef>
                          <a:spcPts val="0"/>
                        </a:spcBef>
                        <a:spcAft>
                          <a:spcPts val="0"/>
                        </a:spcAft>
                        <a:buNone/>
                      </a:pPr>
                      <a:r>
                        <a:rPr lang="en" sz="1200">
                          <a:solidFill>
                            <a:schemeClr val="lt1"/>
                          </a:solidFill>
                        </a:rPr>
                        <a:t>Image</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300">
                          <a:solidFill>
                            <a:schemeClr val="lt1"/>
                          </a:solidFill>
                          <a:latin typeface="Roboto"/>
                          <a:ea typeface="Roboto"/>
                          <a:cs typeface="Roboto"/>
                          <a:sym typeface="Roboto"/>
                        </a:rPr>
                        <a:t>DALL-E, picsart, canva, pixlr</a:t>
                      </a:r>
                      <a:endParaRPr sz="13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300">
                          <a:solidFill>
                            <a:schemeClr val="lt1"/>
                          </a:solidFill>
                          <a:latin typeface="Roboto"/>
                          <a:ea typeface="Roboto"/>
                          <a:cs typeface="Roboto"/>
                          <a:sym typeface="Roboto"/>
                        </a:rPr>
                        <a:t>Image generation including photos and artworks</a:t>
                      </a:r>
                      <a:endParaRPr sz="13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r>
              <a:tr h="579100">
                <a:tc>
                  <a:txBody>
                    <a:bodyPr/>
                    <a:lstStyle/>
                    <a:p>
                      <a:pPr indent="0" lvl="0" marL="0" rtl="0" algn="l">
                        <a:spcBef>
                          <a:spcPts val="0"/>
                        </a:spcBef>
                        <a:spcAft>
                          <a:spcPts val="0"/>
                        </a:spcAft>
                        <a:buNone/>
                      </a:pPr>
                      <a:r>
                        <a:rPr lang="en" sz="1200">
                          <a:solidFill>
                            <a:schemeClr val="lt1"/>
                          </a:solidFill>
                        </a:rPr>
                        <a:t>Video</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300">
                          <a:solidFill>
                            <a:schemeClr val="lt1"/>
                          </a:solidFill>
                          <a:latin typeface="Roboto"/>
                          <a:ea typeface="Roboto"/>
                          <a:cs typeface="Roboto"/>
                          <a:sym typeface="Roboto"/>
                        </a:rPr>
                        <a:t>Wibbitz, pictory, Synthesia</a:t>
                      </a:r>
                      <a:endParaRPr sz="13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300">
                          <a:solidFill>
                            <a:schemeClr val="lt1"/>
                          </a:solidFill>
                          <a:latin typeface="Roboto"/>
                          <a:ea typeface="Roboto"/>
                          <a:cs typeface="Roboto"/>
                          <a:sym typeface="Roboto"/>
                        </a:rPr>
                        <a:t>Create short form video online in minutes</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r>
              <a:tr h="772075">
                <a:tc>
                  <a:txBody>
                    <a:bodyPr/>
                    <a:lstStyle/>
                    <a:p>
                      <a:pPr indent="0" lvl="0" marL="0" rtl="0" algn="l">
                        <a:spcBef>
                          <a:spcPts val="0"/>
                        </a:spcBef>
                        <a:spcAft>
                          <a:spcPts val="0"/>
                        </a:spcAft>
                        <a:buNone/>
                      </a:pPr>
                      <a:r>
                        <a:rPr lang="en" sz="1200">
                          <a:solidFill>
                            <a:schemeClr val="lt1"/>
                          </a:solidFill>
                        </a:rPr>
                        <a:t>Speech</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200">
                          <a:solidFill>
                            <a:schemeClr val="lt1"/>
                          </a:solidFill>
                        </a:rPr>
                        <a:t>Whisper, Replicastudios</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Clr>
                          <a:schemeClr val="dk1"/>
                        </a:buClr>
                        <a:buSzPts val="1100"/>
                        <a:buFont typeface="Arial"/>
                        <a:buNone/>
                      </a:pPr>
                      <a:r>
                        <a:rPr lang="en" sz="1200">
                          <a:solidFill>
                            <a:schemeClr val="lt1"/>
                          </a:solidFill>
                        </a:rPr>
                        <a:t>AI voice actors</a:t>
                      </a:r>
                      <a:endParaRPr sz="1200">
                        <a:solidFill>
                          <a:schemeClr val="lt1"/>
                        </a:solidFill>
                      </a:endParaRPr>
                    </a:p>
                    <a:p>
                      <a:pPr indent="0" lvl="0" marL="0" rtl="0" algn="l">
                        <a:spcBef>
                          <a:spcPts val="0"/>
                        </a:spcBef>
                        <a:spcAft>
                          <a:spcPts val="0"/>
                        </a:spcAft>
                        <a:buClr>
                          <a:schemeClr val="dk1"/>
                        </a:buClr>
                        <a:buSzPts val="1100"/>
                        <a:buFont typeface="Arial"/>
                        <a:buNone/>
                      </a:pPr>
                      <a:r>
                        <a:rPr lang="en" sz="1200">
                          <a:solidFill>
                            <a:schemeClr val="lt1"/>
                          </a:solidFill>
                        </a:rPr>
                        <a:t>for games, film</a:t>
                      </a:r>
                      <a:endParaRPr sz="1200">
                        <a:solidFill>
                          <a:schemeClr val="lt1"/>
                        </a:solidFill>
                      </a:endParaRPr>
                    </a:p>
                    <a:p>
                      <a:pPr indent="0" lvl="0" marL="0" rtl="0" algn="l">
                        <a:spcBef>
                          <a:spcPts val="0"/>
                        </a:spcBef>
                        <a:spcAft>
                          <a:spcPts val="0"/>
                        </a:spcAft>
                        <a:buNone/>
                      </a:pPr>
                      <a:r>
                        <a:rPr lang="en" sz="1200">
                          <a:solidFill>
                            <a:schemeClr val="lt1"/>
                          </a:solidFill>
                        </a:rPr>
                        <a:t>&amp; the metaverse</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r>
              <a:tr h="548600">
                <a:tc>
                  <a:txBody>
                    <a:bodyPr/>
                    <a:lstStyle/>
                    <a:p>
                      <a:pPr indent="0" lvl="0" marL="0" rtl="0" algn="l">
                        <a:spcBef>
                          <a:spcPts val="0"/>
                        </a:spcBef>
                        <a:spcAft>
                          <a:spcPts val="0"/>
                        </a:spcAft>
                        <a:buNone/>
                      </a:pPr>
                      <a:r>
                        <a:rPr lang="en" sz="1200">
                          <a:solidFill>
                            <a:schemeClr val="lt1"/>
                          </a:solidFill>
                        </a:rPr>
                        <a:t>Audio</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200">
                          <a:solidFill>
                            <a:schemeClr val="lt1"/>
                          </a:solidFill>
                        </a:rPr>
                        <a:t>Ampermusic, Veed, Murf</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rPr lang="en" sz="1200">
                          <a:solidFill>
                            <a:schemeClr val="lt1"/>
                          </a:solidFill>
                        </a:rPr>
                        <a:t>Create your own songs and compositions</a:t>
                      </a:r>
                      <a:endParaRPr sz="12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666666"/>
                    </a:solidFill>
                  </a:tcPr>
                </a:tc>
              </a:tr>
            </a:tbl>
          </a:graphicData>
        </a:graphic>
      </p:graphicFrame>
      <p:sp>
        <p:nvSpPr>
          <p:cNvPr id="304" name="Google Shape;304;p4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75" name="Google Shape;875;p10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876" name="Google Shape;876;p10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877" name="Google Shape;877;p100"/>
          <p:cNvPicPr preferRelativeResize="0"/>
          <p:nvPr/>
        </p:nvPicPr>
        <p:blipFill>
          <a:blip r:embed="rId3">
            <a:alphaModFix/>
          </a:blip>
          <a:stretch>
            <a:fillRect/>
          </a:stretch>
        </p:blipFill>
        <p:spPr>
          <a:xfrm>
            <a:off x="1095375" y="952500"/>
            <a:ext cx="6953250" cy="3238500"/>
          </a:xfrm>
          <a:prstGeom prst="rect">
            <a:avLst/>
          </a:prstGeom>
          <a:noFill/>
          <a:ln>
            <a:noFill/>
          </a:ln>
        </p:spPr>
      </p:pic>
      <p:pic>
        <p:nvPicPr>
          <p:cNvPr id="878" name="Google Shape;878;p100"/>
          <p:cNvPicPr preferRelativeResize="0"/>
          <p:nvPr/>
        </p:nvPicPr>
        <p:blipFill>
          <a:blip r:embed="rId4">
            <a:alphaModFix/>
          </a:blip>
          <a:stretch>
            <a:fillRect/>
          </a:stretch>
        </p:blipFill>
        <p:spPr>
          <a:xfrm>
            <a:off x="6389599" y="137625"/>
            <a:ext cx="1582641" cy="764375"/>
          </a:xfrm>
          <a:prstGeom prst="rect">
            <a:avLst/>
          </a:prstGeom>
          <a:noFill/>
          <a:ln>
            <a:noFill/>
          </a:ln>
        </p:spPr>
      </p:pic>
      <p:sp>
        <p:nvSpPr>
          <p:cNvPr id="879" name="Google Shape;879;p100"/>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880" name="Google Shape;880;p100"/>
          <p:cNvPicPr preferRelativeResize="0"/>
          <p:nvPr/>
        </p:nvPicPr>
        <p:blipFill>
          <a:blip r:embed="rId5">
            <a:alphaModFix/>
          </a:blip>
          <a:stretch>
            <a:fillRect/>
          </a:stretch>
        </p:blipFill>
        <p:spPr>
          <a:xfrm>
            <a:off x="8574652" y="4869338"/>
            <a:ext cx="385526" cy="1768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01"/>
          <p:cNvSpPr txBox="1"/>
          <p:nvPr>
            <p:ph type="title"/>
          </p:nvPr>
        </p:nvSpPr>
        <p:spPr>
          <a:xfrm>
            <a:off x="1633500" y="445025"/>
            <a:ext cx="7198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More Suggestion to students</a:t>
            </a:r>
            <a:endParaRPr/>
          </a:p>
        </p:txBody>
      </p:sp>
      <p:sp>
        <p:nvSpPr>
          <p:cNvPr id="886" name="Google Shape;886;p101"/>
          <p:cNvSpPr txBox="1"/>
          <p:nvPr>
            <p:ph idx="1" type="body"/>
          </p:nvPr>
        </p:nvSpPr>
        <p:spPr>
          <a:xfrm>
            <a:off x="1633375" y="1152475"/>
            <a:ext cx="7198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500">
                <a:solidFill>
                  <a:srgbClr val="292929"/>
                </a:solidFill>
                <a:highlight>
                  <a:srgbClr val="FFFFFF"/>
                </a:highlight>
                <a:latin typeface="Georgia"/>
                <a:ea typeface="Georgia"/>
                <a:cs typeface="Georgia"/>
                <a:sym typeface="Georgia"/>
              </a:rPr>
              <a:t>Is AI needed for this task?</a:t>
            </a:r>
            <a:endParaRPr i="1" sz="1500">
              <a:solidFill>
                <a:srgbClr val="292929"/>
              </a:solidFill>
              <a:highlight>
                <a:srgbClr val="FFFFFF"/>
              </a:highlight>
              <a:latin typeface="Georgia"/>
              <a:ea typeface="Georgia"/>
              <a:cs typeface="Georgia"/>
              <a:sym typeface="Georgia"/>
            </a:endParaRPr>
          </a:p>
          <a:p>
            <a:pPr indent="0" lvl="0" marL="0" rtl="0" algn="l">
              <a:spcBef>
                <a:spcPts val="1200"/>
              </a:spcBef>
              <a:spcAft>
                <a:spcPts val="0"/>
              </a:spcAft>
              <a:buNone/>
            </a:pPr>
            <a:r>
              <a:rPr i="1" lang="en" sz="1500">
                <a:solidFill>
                  <a:srgbClr val="292929"/>
                </a:solidFill>
                <a:highlight>
                  <a:srgbClr val="FFFFFF"/>
                </a:highlight>
                <a:latin typeface="Georgia"/>
                <a:ea typeface="Georgia"/>
                <a:cs typeface="Georgia"/>
                <a:sym typeface="Georgia"/>
              </a:rPr>
              <a:t>Checking its accuracy</a:t>
            </a:r>
            <a:endParaRPr i="1" sz="1500">
              <a:solidFill>
                <a:srgbClr val="292929"/>
              </a:solidFill>
              <a:highlight>
                <a:srgbClr val="FFFFFF"/>
              </a:highlight>
              <a:latin typeface="Georgia"/>
              <a:ea typeface="Georgia"/>
              <a:cs typeface="Georgia"/>
              <a:sym typeface="Georgia"/>
            </a:endParaRPr>
          </a:p>
          <a:p>
            <a:pPr indent="0" lvl="0" marL="0" rtl="0" algn="l">
              <a:spcBef>
                <a:spcPts val="1200"/>
              </a:spcBef>
              <a:spcAft>
                <a:spcPts val="0"/>
              </a:spcAft>
              <a:buNone/>
            </a:pPr>
            <a:r>
              <a:rPr i="1" lang="en" sz="1500">
                <a:solidFill>
                  <a:srgbClr val="292929"/>
                </a:solidFill>
                <a:highlight>
                  <a:srgbClr val="FFFFFF"/>
                </a:highlight>
                <a:latin typeface="Georgia"/>
                <a:ea typeface="Georgia"/>
                <a:cs typeface="Georgia"/>
                <a:sym typeface="Georgia"/>
              </a:rPr>
              <a:t>Keeping it honest</a:t>
            </a:r>
            <a:endParaRPr i="1" sz="1500">
              <a:solidFill>
                <a:srgbClr val="292929"/>
              </a:solidFill>
              <a:highlight>
                <a:srgbClr val="FFFFFF"/>
              </a:highlight>
              <a:latin typeface="Georgia"/>
              <a:ea typeface="Georgia"/>
              <a:cs typeface="Georgia"/>
              <a:sym typeface="Georgia"/>
            </a:endParaRPr>
          </a:p>
          <a:p>
            <a:pPr indent="0" lvl="0" marL="0" rtl="0" algn="l">
              <a:spcBef>
                <a:spcPts val="1200"/>
              </a:spcBef>
              <a:spcAft>
                <a:spcPts val="0"/>
              </a:spcAft>
              <a:buNone/>
            </a:pPr>
            <a:r>
              <a:rPr i="1" lang="en" sz="1500">
                <a:solidFill>
                  <a:srgbClr val="292929"/>
                </a:solidFill>
                <a:highlight>
                  <a:srgbClr val="FFFFFF"/>
                </a:highlight>
                <a:latin typeface="Georgia"/>
                <a:ea typeface="Georgia"/>
                <a:cs typeface="Georgia"/>
                <a:sym typeface="Georgia"/>
              </a:rPr>
              <a:t>Give credit where it is due</a:t>
            </a:r>
            <a:endParaRPr i="1" sz="1500">
              <a:solidFill>
                <a:srgbClr val="292929"/>
              </a:solidFill>
              <a:highlight>
                <a:srgbClr val="FFFFFF"/>
              </a:highlight>
              <a:latin typeface="Georgia"/>
              <a:ea typeface="Georgia"/>
              <a:cs typeface="Georgia"/>
              <a:sym typeface="Georgia"/>
            </a:endParaRPr>
          </a:p>
          <a:p>
            <a:pPr indent="0" lvl="0" marL="0" rtl="0" algn="l">
              <a:spcBef>
                <a:spcPts val="1200"/>
              </a:spcBef>
              <a:spcAft>
                <a:spcPts val="0"/>
              </a:spcAft>
              <a:buNone/>
            </a:pPr>
            <a:r>
              <a:rPr i="1" lang="en" sz="1500">
                <a:solidFill>
                  <a:srgbClr val="292929"/>
                </a:solidFill>
                <a:highlight>
                  <a:srgbClr val="FFFFFF"/>
                </a:highlight>
                <a:latin typeface="Georgia"/>
                <a:ea typeface="Georgia"/>
                <a:cs typeface="Georgia"/>
                <a:sym typeface="Georgia"/>
              </a:rPr>
              <a:t>Read more at </a:t>
            </a:r>
            <a:r>
              <a:rPr i="1" lang="en" sz="1500" u="sng">
                <a:solidFill>
                  <a:schemeClr val="hlink"/>
                </a:solidFill>
                <a:highlight>
                  <a:srgbClr val="FFFFFF"/>
                </a:highlight>
                <a:latin typeface="Georgia"/>
                <a:ea typeface="Georgia"/>
                <a:cs typeface="Georgia"/>
                <a:sym typeface="Georgia"/>
                <a:hlinkClick r:id="rId3"/>
              </a:rPr>
              <a:t>https://keemanxp.medium.com/ai-usage-guidelines-for-students-a-friendlier-sample-c978d831972f</a:t>
            </a:r>
            <a:r>
              <a:rPr i="1" lang="en" sz="1500">
                <a:solidFill>
                  <a:srgbClr val="292929"/>
                </a:solidFill>
                <a:highlight>
                  <a:srgbClr val="FFFFFF"/>
                </a:highlight>
                <a:latin typeface="Georgia"/>
                <a:ea typeface="Georgia"/>
                <a:cs typeface="Georgia"/>
                <a:sym typeface="Georgia"/>
              </a:rPr>
              <a:t> </a:t>
            </a:r>
            <a:endParaRPr i="1" sz="1500">
              <a:solidFill>
                <a:srgbClr val="292929"/>
              </a:solidFill>
              <a:highlight>
                <a:srgbClr val="FFFFFF"/>
              </a:highlight>
              <a:latin typeface="Georgia"/>
              <a:ea typeface="Georgia"/>
              <a:cs typeface="Georgia"/>
              <a:sym typeface="Georgia"/>
            </a:endParaRPr>
          </a:p>
          <a:p>
            <a:pPr indent="0" lvl="0" marL="0" rtl="0" algn="l">
              <a:spcBef>
                <a:spcPts val="1200"/>
              </a:spcBef>
              <a:spcAft>
                <a:spcPts val="1200"/>
              </a:spcAft>
              <a:buNone/>
            </a:pPr>
            <a:r>
              <a:t/>
            </a:r>
            <a:endParaRPr i="1" sz="1500">
              <a:solidFill>
                <a:srgbClr val="292929"/>
              </a:solidFill>
              <a:highlight>
                <a:srgbClr val="FFFFFF"/>
              </a:highlight>
              <a:latin typeface="Georgia"/>
              <a:ea typeface="Georgia"/>
              <a:cs typeface="Georgia"/>
              <a:sym typeface="Georgia"/>
            </a:endParaRPr>
          </a:p>
        </p:txBody>
      </p:sp>
      <p:sp>
        <p:nvSpPr>
          <p:cNvPr id="887" name="Google Shape;887;p101"/>
          <p:cNvSpPr txBox="1"/>
          <p:nvPr/>
        </p:nvSpPr>
        <p:spPr>
          <a:xfrm>
            <a:off x="919500" y="47884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888" name="Google Shape;888;p101"/>
          <p:cNvPicPr preferRelativeResize="0"/>
          <p:nvPr/>
        </p:nvPicPr>
        <p:blipFill>
          <a:blip r:embed="rId4">
            <a:alphaModFix/>
          </a:blip>
          <a:stretch>
            <a:fillRect/>
          </a:stretch>
        </p:blipFill>
        <p:spPr>
          <a:xfrm>
            <a:off x="8574652" y="4869338"/>
            <a:ext cx="385526" cy="176875"/>
          </a:xfrm>
          <a:prstGeom prst="rect">
            <a:avLst/>
          </a:prstGeom>
          <a:noFill/>
          <a:ln>
            <a:noFill/>
          </a:ln>
        </p:spPr>
      </p:pic>
      <p:grpSp>
        <p:nvGrpSpPr>
          <p:cNvPr id="889" name="Google Shape;889;p101"/>
          <p:cNvGrpSpPr/>
          <p:nvPr/>
        </p:nvGrpSpPr>
        <p:grpSpPr>
          <a:xfrm rot="-5400000">
            <a:off x="-1804073" y="1804213"/>
            <a:ext cx="5143203" cy="1535076"/>
            <a:chOff x="961825" y="1874825"/>
            <a:chExt cx="1540250" cy="304500"/>
          </a:xfrm>
        </p:grpSpPr>
        <p:sp>
          <p:nvSpPr>
            <p:cNvPr id="890" name="Google Shape;890;p101"/>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891" name="Google Shape;891;p101"/>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892" name="Google Shape;892;p101"/>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Tree>
  </p:cSld>
  <p:clrMapOvr>
    <a:masterClrMapping/>
  </p:clrMapOvr>
  <mc:AlternateContent>
    <mc:Choice Requires="p14">
      <p:transition spd="slow" p14:dur="1000">
        <p14:flip dir="l"/>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02"/>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Vicious versus virtuous loops</a:t>
            </a:r>
            <a:endParaRPr b="1"/>
          </a:p>
        </p:txBody>
      </p:sp>
      <p:pic>
        <p:nvPicPr>
          <p:cNvPr descr="Teacher Png - Female Teacher Clipart Transparent PNG ..." id="898" name="Google Shape;898;p102"/>
          <p:cNvPicPr preferRelativeResize="0"/>
          <p:nvPr/>
        </p:nvPicPr>
        <p:blipFill rotWithShape="1">
          <a:blip r:embed="rId3">
            <a:alphaModFix/>
          </a:blip>
          <a:srcRect b="0" l="0" r="0" t="0"/>
          <a:stretch/>
        </p:blipFill>
        <p:spPr>
          <a:xfrm>
            <a:off x="3368813" y="2268635"/>
            <a:ext cx="1031337" cy="859028"/>
          </a:xfrm>
          <a:prstGeom prst="rect">
            <a:avLst/>
          </a:prstGeom>
          <a:noFill/>
          <a:ln>
            <a:noFill/>
          </a:ln>
        </p:spPr>
      </p:pic>
      <p:pic>
        <p:nvPicPr>
          <p:cNvPr descr="cartoon girl student reading drawing illustration clipart ..." id="899" name="Google Shape;899;p102"/>
          <p:cNvPicPr preferRelativeResize="0"/>
          <p:nvPr/>
        </p:nvPicPr>
        <p:blipFill rotWithShape="1">
          <a:blip r:embed="rId4">
            <a:alphaModFix/>
          </a:blip>
          <a:srcRect b="0" l="0" r="0" t="0"/>
          <a:stretch/>
        </p:blipFill>
        <p:spPr>
          <a:xfrm>
            <a:off x="0" y="2268636"/>
            <a:ext cx="781278" cy="859027"/>
          </a:xfrm>
          <a:prstGeom prst="rect">
            <a:avLst/>
          </a:prstGeom>
          <a:noFill/>
          <a:ln>
            <a:noFill/>
          </a:ln>
        </p:spPr>
      </p:pic>
      <p:pic>
        <p:nvPicPr>
          <p:cNvPr descr="ChatGPT - Wikipedia" id="900" name="Google Shape;900;p102"/>
          <p:cNvPicPr preferRelativeResize="0"/>
          <p:nvPr/>
        </p:nvPicPr>
        <p:blipFill rotWithShape="1">
          <a:blip r:embed="rId5">
            <a:alphaModFix/>
          </a:blip>
          <a:srcRect b="0" l="0" r="0" t="0"/>
          <a:stretch/>
        </p:blipFill>
        <p:spPr>
          <a:xfrm>
            <a:off x="1645532" y="2268635"/>
            <a:ext cx="859028" cy="859028"/>
          </a:xfrm>
          <a:prstGeom prst="rect">
            <a:avLst/>
          </a:prstGeom>
          <a:noFill/>
          <a:ln>
            <a:noFill/>
          </a:ln>
        </p:spPr>
      </p:pic>
      <p:sp>
        <p:nvSpPr>
          <p:cNvPr id="901" name="Google Shape;901;p102"/>
          <p:cNvSpPr txBox="1"/>
          <p:nvPr/>
        </p:nvSpPr>
        <p:spPr>
          <a:xfrm>
            <a:off x="1645531" y="3127661"/>
            <a:ext cx="8592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Generates response</a:t>
            </a:r>
            <a:endParaRPr sz="1200">
              <a:solidFill>
                <a:schemeClr val="dk1"/>
              </a:solidFill>
              <a:latin typeface="Calibri"/>
              <a:ea typeface="Calibri"/>
              <a:cs typeface="Calibri"/>
              <a:sym typeface="Calibri"/>
            </a:endParaRPr>
          </a:p>
        </p:txBody>
      </p:sp>
      <p:pic>
        <p:nvPicPr>
          <p:cNvPr descr="Teacher Png - Female Teacher Clipart Transparent PNG ..." id="902" name="Google Shape;902;p102"/>
          <p:cNvPicPr preferRelativeResize="0"/>
          <p:nvPr/>
        </p:nvPicPr>
        <p:blipFill rotWithShape="1">
          <a:blip r:embed="rId3">
            <a:alphaModFix/>
          </a:blip>
          <a:srcRect b="0" l="0" r="0" t="0"/>
          <a:stretch/>
        </p:blipFill>
        <p:spPr>
          <a:xfrm>
            <a:off x="8112664" y="2268634"/>
            <a:ext cx="1031337" cy="859028"/>
          </a:xfrm>
          <a:prstGeom prst="rect">
            <a:avLst/>
          </a:prstGeom>
          <a:noFill/>
          <a:ln>
            <a:noFill/>
          </a:ln>
        </p:spPr>
      </p:pic>
      <p:pic>
        <p:nvPicPr>
          <p:cNvPr descr="cartoon girl student reading drawing illustration clipart ..." id="903" name="Google Shape;903;p102"/>
          <p:cNvPicPr preferRelativeResize="0"/>
          <p:nvPr/>
        </p:nvPicPr>
        <p:blipFill rotWithShape="1">
          <a:blip r:embed="rId4">
            <a:alphaModFix/>
          </a:blip>
          <a:srcRect b="0" l="0" r="0" t="0"/>
          <a:stretch/>
        </p:blipFill>
        <p:spPr>
          <a:xfrm>
            <a:off x="4743851" y="2268635"/>
            <a:ext cx="781278" cy="859027"/>
          </a:xfrm>
          <a:prstGeom prst="rect">
            <a:avLst/>
          </a:prstGeom>
          <a:noFill/>
          <a:ln>
            <a:noFill/>
          </a:ln>
        </p:spPr>
      </p:pic>
      <p:pic>
        <p:nvPicPr>
          <p:cNvPr descr="ChatGPT - Wikipedia" id="904" name="Google Shape;904;p102"/>
          <p:cNvPicPr preferRelativeResize="0"/>
          <p:nvPr/>
        </p:nvPicPr>
        <p:blipFill rotWithShape="1">
          <a:blip r:embed="rId5">
            <a:alphaModFix/>
          </a:blip>
          <a:srcRect b="0" l="0" r="0" t="0"/>
          <a:stretch/>
        </p:blipFill>
        <p:spPr>
          <a:xfrm>
            <a:off x="6389383" y="2268633"/>
            <a:ext cx="859028" cy="859028"/>
          </a:xfrm>
          <a:prstGeom prst="rect">
            <a:avLst/>
          </a:prstGeom>
          <a:noFill/>
          <a:ln>
            <a:noFill/>
          </a:ln>
        </p:spPr>
      </p:pic>
      <p:cxnSp>
        <p:nvCxnSpPr>
          <p:cNvPr id="905" name="Google Shape;905;p102"/>
          <p:cNvCxnSpPr>
            <a:stCxn id="898" idx="0"/>
            <a:endCxn id="899" idx="0"/>
          </p:cNvCxnSpPr>
          <p:nvPr/>
        </p:nvCxnSpPr>
        <p:spPr>
          <a:xfrm rot="5400000">
            <a:off x="2137282" y="522035"/>
            <a:ext cx="600" cy="3493800"/>
          </a:xfrm>
          <a:prstGeom prst="bentConnector3">
            <a:avLst>
              <a:gd fmla="val -38100167" name="adj1"/>
            </a:avLst>
          </a:prstGeom>
          <a:noFill/>
          <a:ln cap="flat" cmpd="sng" w="9525">
            <a:solidFill>
              <a:schemeClr val="accent1"/>
            </a:solidFill>
            <a:prstDash val="solid"/>
            <a:miter lim="800000"/>
            <a:headEnd len="sm" w="sm" type="none"/>
            <a:tailEnd len="med" w="med" type="triangle"/>
          </a:ln>
        </p:spPr>
      </p:cxnSp>
      <p:sp>
        <p:nvSpPr>
          <p:cNvPr id="906" name="Google Shape;906;p102"/>
          <p:cNvSpPr txBox="1"/>
          <p:nvPr/>
        </p:nvSpPr>
        <p:spPr>
          <a:xfrm>
            <a:off x="1318392" y="1830054"/>
            <a:ext cx="1513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Give questions</a:t>
            </a:r>
            <a:endParaRPr sz="1200">
              <a:solidFill>
                <a:schemeClr val="dk1"/>
              </a:solidFill>
              <a:latin typeface="Calibri"/>
              <a:ea typeface="Calibri"/>
              <a:cs typeface="Calibri"/>
              <a:sym typeface="Calibri"/>
            </a:endParaRPr>
          </a:p>
        </p:txBody>
      </p:sp>
      <p:sp>
        <p:nvSpPr>
          <p:cNvPr id="907" name="Google Shape;907;p102"/>
          <p:cNvSpPr txBox="1"/>
          <p:nvPr/>
        </p:nvSpPr>
        <p:spPr>
          <a:xfrm>
            <a:off x="781278" y="2698147"/>
            <a:ext cx="781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Prompts</a:t>
            </a:r>
            <a:endParaRPr sz="1200">
              <a:solidFill>
                <a:schemeClr val="dk1"/>
              </a:solidFill>
              <a:latin typeface="Calibri"/>
              <a:ea typeface="Calibri"/>
              <a:cs typeface="Calibri"/>
              <a:sym typeface="Calibri"/>
            </a:endParaRPr>
          </a:p>
        </p:txBody>
      </p:sp>
      <p:sp>
        <p:nvSpPr>
          <p:cNvPr id="908" name="Google Shape;908;p102"/>
          <p:cNvSpPr txBox="1"/>
          <p:nvPr/>
        </p:nvSpPr>
        <p:spPr>
          <a:xfrm>
            <a:off x="2509785" y="2698147"/>
            <a:ext cx="781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Submits</a:t>
            </a:r>
            <a:endParaRPr sz="1200">
              <a:solidFill>
                <a:schemeClr val="dk1"/>
              </a:solidFill>
              <a:latin typeface="Calibri"/>
              <a:ea typeface="Calibri"/>
              <a:cs typeface="Calibri"/>
              <a:sym typeface="Calibri"/>
            </a:endParaRPr>
          </a:p>
        </p:txBody>
      </p:sp>
      <p:cxnSp>
        <p:nvCxnSpPr>
          <p:cNvPr id="909" name="Google Shape;909;p102"/>
          <p:cNvCxnSpPr>
            <a:endCxn id="900" idx="1"/>
          </p:cNvCxnSpPr>
          <p:nvPr/>
        </p:nvCxnSpPr>
        <p:spPr>
          <a:xfrm>
            <a:off x="781231" y="2698149"/>
            <a:ext cx="864300" cy="0"/>
          </a:xfrm>
          <a:prstGeom prst="straightConnector1">
            <a:avLst/>
          </a:prstGeom>
          <a:noFill/>
          <a:ln cap="flat" cmpd="sng" w="9525">
            <a:solidFill>
              <a:schemeClr val="accent1"/>
            </a:solidFill>
            <a:prstDash val="solid"/>
            <a:miter lim="800000"/>
            <a:headEnd len="sm" w="sm" type="none"/>
            <a:tailEnd len="med" w="med" type="triangle"/>
          </a:ln>
        </p:spPr>
      </p:cxnSp>
      <p:cxnSp>
        <p:nvCxnSpPr>
          <p:cNvPr id="910" name="Google Shape;910;p102"/>
          <p:cNvCxnSpPr>
            <a:stCxn id="900" idx="3"/>
            <a:endCxn id="898" idx="1"/>
          </p:cNvCxnSpPr>
          <p:nvPr/>
        </p:nvCxnSpPr>
        <p:spPr>
          <a:xfrm>
            <a:off x="2504560" y="2698149"/>
            <a:ext cx="864300" cy="0"/>
          </a:xfrm>
          <a:prstGeom prst="straightConnector1">
            <a:avLst/>
          </a:prstGeom>
          <a:noFill/>
          <a:ln cap="flat" cmpd="sng" w="9525">
            <a:solidFill>
              <a:schemeClr val="accent1"/>
            </a:solidFill>
            <a:prstDash val="solid"/>
            <a:miter lim="800000"/>
            <a:headEnd len="sm" w="sm" type="none"/>
            <a:tailEnd len="med" w="med" type="triangle"/>
          </a:ln>
        </p:spPr>
      </p:cxnSp>
      <p:pic>
        <p:nvPicPr>
          <p:cNvPr descr="Grades Stock Illustrations – 4,952 Grades Stock ..." id="911" name="Google Shape;911;p102"/>
          <p:cNvPicPr preferRelativeResize="0"/>
          <p:nvPr/>
        </p:nvPicPr>
        <p:blipFill rotWithShape="1">
          <a:blip r:embed="rId6">
            <a:alphaModFix/>
          </a:blip>
          <a:srcRect b="0" l="0" r="0" t="0"/>
          <a:stretch/>
        </p:blipFill>
        <p:spPr>
          <a:xfrm>
            <a:off x="1456118" y="3811088"/>
            <a:ext cx="1237852" cy="618926"/>
          </a:xfrm>
          <a:prstGeom prst="rect">
            <a:avLst/>
          </a:prstGeom>
          <a:noFill/>
          <a:ln>
            <a:noFill/>
          </a:ln>
        </p:spPr>
      </p:pic>
      <p:cxnSp>
        <p:nvCxnSpPr>
          <p:cNvPr id="912" name="Google Shape;912;p102"/>
          <p:cNvCxnSpPr>
            <a:stCxn id="898" idx="2"/>
            <a:endCxn id="911" idx="3"/>
          </p:cNvCxnSpPr>
          <p:nvPr/>
        </p:nvCxnSpPr>
        <p:spPr>
          <a:xfrm rot="5400000">
            <a:off x="2792782" y="3028963"/>
            <a:ext cx="993000" cy="1190400"/>
          </a:xfrm>
          <a:prstGeom prst="bentConnector2">
            <a:avLst/>
          </a:prstGeom>
          <a:noFill/>
          <a:ln cap="flat" cmpd="sng" w="9525">
            <a:solidFill>
              <a:schemeClr val="accent1"/>
            </a:solidFill>
            <a:prstDash val="solid"/>
            <a:miter lim="800000"/>
            <a:headEnd len="sm" w="sm" type="none"/>
            <a:tailEnd len="med" w="med" type="triangle"/>
          </a:ln>
        </p:spPr>
      </p:cxnSp>
      <p:cxnSp>
        <p:nvCxnSpPr>
          <p:cNvPr id="913" name="Google Shape;913;p102"/>
          <p:cNvCxnSpPr>
            <a:stCxn id="911" idx="1"/>
            <a:endCxn id="899" idx="2"/>
          </p:cNvCxnSpPr>
          <p:nvPr/>
        </p:nvCxnSpPr>
        <p:spPr>
          <a:xfrm rot="10800000">
            <a:off x="390518" y="3127551"/>
            <a:ext cx="1065600" cy="993000"/>
          </a:xfrm>
          <a:prstGeom prst="bentConnector2">
            <a:avLst/>
          </a:prstGeom>
          <a:noFill/>
          <a:ln cap="flat" cmpd="sng" w="9525">
            <a:solidFill>
              <a:schemeClr val="accent1"/>
            </a:solidFill>
            <a:prstDash val="solid"/>
            <a:miter lim="800000"/>
            <a:headEnd len="sm" w="sm" type="none"/>
            <a:tailEnd len="med" w="med" type="triangle"/>
          </a:ln>
        </p:spPr>
      </p:cxnSp>
      <p:sp>
        <p:nvSpPr>
          <p:cNvPr id="914" name="Google Shape;914;p102"/>
          <p:cNvSpPr txBox="1"/>
          <p:nvPr/>
        </p:nvSpPr>
        <p:spPr>
          <a:xfrm>
            <a:off x="6292503" y="770930"/>
            <a:ext cx="10527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Grades</a:t>
            </a:r>
            <a:endParaRPr sz="1200">
              <a:solidFill>
                <a:schemeClr val="dk1"/>
              </a:solidFill>
              <a:latin typeface="Calibri"/>
              <a:ea typeface="Calibri"/>
              <a:cs typeface="Calibri"/>
              <a:sym typeface="Calibri"/>
            </a:endParaRPr>
          </a:p>
        </p:txBody>
      </p:sp>
      <p:cxnSp>
        <p:nvCxnSpPr>
          <p:cNvPr id="915" name="Google Shape;915;p102"/>
          <p:cNvCxnSpPr>
            <a:stCxn id="902" idx="0"/>
            <a:endCxn id="903" idx="0"/>
          </p:cNvCxnSpPr>
          <p:nvPr/>
        </p:nvCxnSpPr>
        <p:spPr>
          <a:xfrm rot="5400000">
            <a:off x="6881133" y="522034"/>
            <a:ext cx="600" cy="3493800"/>
          </a:xfrm>
          <a:prstGeom prst="bentConnector3">
            <a:avLst>
              <a:gd fmla="val -38100167" name="adj1"/>
            </a:avLst>
          </a:prstGeom>
          <a:noFill/>
          <a:ln cap="flat" cmpd="sng" w="9525">
            <a:solidFill>
              <a:schemeClr val="accent1"/>
            </a:solidFill>
            <a:prstDash val="solid"/>
            <a:miter lim="800000"/>
            <a:headEnd len="sm" w="sm" type="none"/>
            <a:tailEnd len="med" w="med" type="triangle"/>
          </a:ln>
        </p:spPr>
      </p:cxnSp>
      <p:sp>
        <p:nvSpPr>
          <p:cNvPr id="916" name="Google Shape;916;p102"/>
          <p:cNvSpPr txBox="1"/>
          <p:nvPr/>
        </p:nvSpPr>
        <p:spPr>
          <a:xfrm>
            <a:off x="6062243" y="1824264"/>
            <a:ext cx="1513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Give questions</a:t>
            </a:r>
            <a:endParaRPr sz="1200">
              <a:solidFill>
                <a:schemeClr val="dk1"/>
              </a:solidFill>
              <a:latin typeface="Calibri"/>
              <a:ea typeface="Calibri"/>
              <a:cs typeface="Calibri"/>
              <a:sym typeface="Calibri"/>
            </a:endParaRPr>
          </a:p>
        </p:txBody>
      </p:sp>
      <p:cxnSp>
        <p:nvCxnSpPr>
          <p:cNvPr id="917" name="Google Shape;917;p102"/>
          <p:cNvCxnSpPr>
            <a:stCxn id="903" idx="3"/>
            <a:endCxn id="904" idx="1"/>
          </p:cNvCxnSpPr>
          <p:nvPr/>
        </p:nvCxnSpPr>
        <p:spPr>
          <a:xfrm>
            <a:off x="5525130" y="2698148"/>
            <a:ext cx="864300" cy="0"/>
          </a:xfrm>
          <a:prstGeom prst="straightConnector1">
            <a:avLst/>
          </a:prstGeom>
          <a:noFill/>
          <a:ln cap="flat" cmpd="sng" w="9525">
            <a:solidFill>
              <a:schemeClr val="accent1"/>
            </a:solidFill>
            <a:prstDash val="solid"/>
            <a:miter lim="800000"/>
            <a:headEnd len="sm" w="sm" type="none"/>
            <a:tailEnd len="med" w="med" type="triangle"/>
          </a:ln>
        </p:spPr>
      </p:cxnSp>
      <p:sp>
        <p:nvSpPr>
          <p:cNvPr id="918" name="Google Shape;918;p102"/>
          <p:cNvSpPr txBox="1"/>
          <p:nvPr/>
        </p:nvSpPr>
        <p:spPr>
          <a:xfrm>
            <a:off x="6389383" y="3127661"/>
            <a:ext cx="8592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Generates response</a:t>
            </a:r>
            <a:endParaRPr sz="1200">
              <a:solidFill>
                <a:schemeClr val="dk1"/>
              </a:solidFill>
              <a:latin typeface="Calibri"/>
              <a:ea typeface="Calibri"/>
              <a:cs typeface="Calibri"/>
              <a:sym typeface="Calibri"/>
            </a:endParaRPr>
          </a:p>
        </p:txBody>
      </p:sp>
      <p:cxnSp>
        <p:nvCxnSpPr>
          <p:cNvPr id="919" name="Google Shape;919;p102"/>
          <p:cNvCxnSpPr>
            <a:stCxn id="918" idx="2"/>
            <a:endCxn id="903" idx="2"/>
          </p:cNvCxnSpPr>
          <p:nvPr/>
        </p:nvCxnSpPr>
        <p:spPr>
          <a:xfrm flipH="1" rot="5400000">
            <a:off x="5757433" y="2504711"/>
            <a:ext cx="438600" cy="1684500"/>
          </a:xfrm>
          <a:prstGeom prst="bentConnector3">
            <a:avLst>
              <a:gd fmla="val -39097" name="adj1"/>
            </a:avLst>
          </a:prstGeom>
          <a:noFill/>
          <a:ln cap="flat" cmpd="sng" w="9525">
            <a:solidFill>
              <a:schemeClr val="accent1"/>
            </a:solidFill>
            <a:prstDash val="solid"/>
            <a:miter lim="800000"/>
            <a:headEnd len="sm" w="sm" type="none"/>
            <a:tailEnd len="med" w="med" type="triangle"/>
          </a:ln>
        </p:spPr>
      </p:cxnSp>
      <p:sp>
        <p:nvSpPr>
          <p:cNvPr id="920" name="Google Shape;920;p102"/>
          <p:cNvSpPr txBox="1"/>
          <p:nvPr/>
        </p:nvSpPr>
        <p:spPr>
          <a:xfrm>
            <a:off x="5564004" y="2698147"/>
            <a:ext cx="781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Prompts</a:t>
            </a:r>
            <a:endParaRPr sz="1200">
              <a:solidFill>
                <a:schemeClr val="dk1"/>
              </a:solidFill>
              <a:latin typeface="Calibri"/>
              <a:ea typeface="Calibri"/>
              <a:cs typeface="Calibri"/>
              <a:sym typeface="Calibri"/>
            </a:endParaRPr>
          </a:p>
        </p:txBody>
      </p:sp>
      <p:sp>
        <p:nvSpPr>
          <p:cNvPr id="921" name="Google Shape;921;p102"/>
          <p:cNvSpPr txBox="1"/>
          <p:nvPr/>
        </p:nvSpPr>
        <p:spPr>
          <a:xfrm>
            <a:off x="5537832" y="3487928"/>
            <a:ext cx="7812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Feedback</a:t>
            </a:r>
            <a:endParaRPr sz="1200">
              <a:solidFill>
                <a:schemeClr val="dk1"/>
              </a:solidFill>
              <a:latin typeface="Calibri"/>
              <a:ea typeface="Calibri"/>
              <a:cs typeface="Calibri"/>
              <a:sym typeface="Calibri"/>
            </a:endParaRPr>
          </a:p>
        </p:txBody>
      </p:sp>
      <p:cxnSp>
        <p:nvCxnSpPr>
          <p:cNvPr id="922" name="Google Shape;922;p102"/>
          <p:cNvCxnSpPr>
            <a:stCxn id="903" idx="1"/>
            <a:endCxn id="902" idx="2"/>
          </p:cNvCxnSpPr>
          <p:nvPr/>
        </p:nvCxnSpPr>
        <p:spPr>
          <a:xfrm>
            <a:off x="4743851" y="2698148"/>
            <a:ext cx="3884400" cy="429600"/>
          </a:xfrm>
          <a:prstGeom prst="bentConnector4">
            <a:avLst>
              <a:gd fmla="val -4414" name="adj1"/>
              <a:gd fmla="val 338285" name="adj2"/>
            </a:avLst>
          </a:prstGeom>
          <a:noFill/>
          <a:ln cap="flat" cmpd="sng" w="9525">
            <a:solidFill>
              <a:schemeClr val="accent1"/>
            </a:solidFill>
            <a:prstDash val="solid"/>
            <a:miter lim="800000"/>
            <a:headEnd len="med" w="med" type="stealth"/>
            <a:tailEnd len="med" w="med" type="stealth"/>
          </a:ln>
        </p:spPr>
      </p:cxnSp>
      <p:sp>
        <p:nvSpPr>
          <p:cNvPr id="923" name="Google Shape;923;p102"/>
          <p:cNvSpPr txBox="1"/>
          <p:nvPr/>
        </p:nvSpPr>
        <p:spPr>
          <a:xfrm>
            <a:off x="5739799" y="3926508"/>
            <a:ext cx="18924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Submits-feedback-revises</a:t>
            </a:r>
            <a:endParaRPr sz="1200">
              <a:solidFill>
                <a:schemeClr val="dk1"/>
              </a:solidFill>
              <a:latin typeface="Calibri"/>
              <a:ea typeface="Calibri"/>
              <a:cs typeface="Calibri"/>
              <a:sym typeface="Calibri"/>
            </a:endParaRPr>
          </a:p>
        </p:txBody>
      </p:sp>
      <p:pic>
        <p:nvPicPr>
          <p:cNvPr descr="Grades Stock Illustrations – 4,952 Grades Stock ..." id="924" name="Google Shape;924;p102"/>
          <p:cNvPicPr preferRelativeResize="0"/>
          <p:nvPr/>
        </p:nvPicPr>
        <p:blipFill rotWithShape="1">
          <a:blip r:embed="rId6">
            <a:alphaModFix/>
          </a:blip>
          <a:srcRect b="0" l="0" r="0" t="0"/>
          <a:stretch/>
        </p:blipFill>
        <p:spPr>
          <a:xfrm>
            <a:off x="6067165" y="1085509"/>
            <a:ext cx="1237852" cy="618926"/>
          </a:xfrm>
          <a:prstGeom prst="rect">
            <a:avLst/>
          </a:prstGeom>
          <a:noFill/>
          <a:ln>
            <a:noFill/>
          </a:ln>
        </p:spPr>
      </p:pic>
      <p:cxnSp>
        <p:nvCxnSpPr>
          <p:cNvPr id="925" name="Google Shape;925;p102"/>
          <p:cNvCxnSpPr>
            <a:stCxn id="902" idx="0"/>
            <a:endCxn id="924" idx="3"/>
          </p:cNvCxnSpPr>
          <p:nvPr/>
        </p:nvCxnSpPr>
        <p:spPr>
          <a:xfrm flipH="1" rot="5400000">
            <a:off x="7529883" y="1170184"/>
            <a:ext cx="873600" cy="1323300"/>
          </a:xfrm>
          <a:prstGeom prst="bentConnector2">
            <a:avLst/>
          </a:prstGeom>
          <a:noFill/>
          <a:ln cap="flat" cmpd="sng" w="9525">
            <a:solidFill>
              <a:schemeClr val="accent1"/>
            </a:solidFill>
            <a:prstDash val="solid"/>
            <a:miter lim="800000"/>
            <a:headEnd len="sm" w="sm" type="none"/>
            <a:tailEnd len="med" w="med" type="triangle"/>
          </a:ln>
        </p:spPr>
      </p:cxnSp>
      <p:cxnSp>
        <p:nvCxnSpPr>
          <p:cNvPr id="926" name="Google Shape;926;p102"/>
          <p:cNvCxnSpPr>
            <a:stCxn id="924" idx="1"/>
            <a:endCxn id="903" idx="0"/>
          </p:cNvCxnSpPr>
          <p:nvPr/>
        </p:nvCxnSpPr>
        <p:spPr>
          <a:xfrm flipH="1">
            <a:off x="5134465" y="1394972"/>
            <a:ext cx="932700" cy="873600"/>
          </a:xfrm>
          <a:prstGeom prst="bentConnector2">
            <a:avLst/>
          </a:prstGeom>
          <a:noFill/>
          <a:ln cap="flat" cmpd="sng" w="9525">
            <a:solidFill>
              <a:schemeClr val="accent1"/>
            </a:solidFill>
            <a:prstDash val="solid"/>
            <a:miter lim="800000"/>
            <a:headEnd len="sm" w="sm" type="none"/>
            <a:tailEnd len="med" w="med" type="triangle"/>
          </a:ln>
        </p:spPr>
      </p:cxnSp>
      <p:sp>
        <p:nvSpPr>
          <p:cNvPr id="927" name="Google Shape;927;p102"/>
          <p:cNvSpPr txBox="1"/>
          <p:nvPr/>
        </p:nvSpPr>
        <p:spPr>
          <a:xfrm>
            <a:off x="1645531" y="4425269"/>
            <a:ext cx="10527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Grades</a:t>
            </a:r>
            <a:endParaRPr sz="1200">
              <a:solidFill>
                <a:schemeClr val="dk1"/>
              </a:solidFill>
              <a:latin typeface="Calibri"/>
              <a:ea typeface="Calibri"/>
              <a:cs typeface="Calibri"/>
              <a:sym typeface="Calibri"/>
            </a:endParaRPr>
          </a:p>
        </p:txBody>
      </p:sp>
      <p:sp>
        <p:nvSpPr>
          <p:cNvPr id="928" name="Google Shape;928;p102"/>
          <p:cNvSpPr txBox="1"/>
          <p:nvPr/>
        </p:nvSpPr>
        <p:spPr>
          <a:xfrm>
            <a:off x="390639" y="1175681"/>
            <a:ext cx="3533700" cy="500100"/>
          </a:xfrm>
          <a:prstGeom prst="rect">
            <a:avLst/>
          </a:prstGeom>
          <a:solidFill>
            <a:srgbClr val="F4B081"/>
          </a:solidFill>
          <a:ln cap="flat" cmpd="sng" w="28575">
            <a:solidFill>
              <a:srgbClr val="595959"/>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Grades may not reflect student mastery because ChatGPT </a:t>
            </a:r>
            <a:r>
              <a:rPr b="1" lang="en" sz="1400">
                <a:solidFill>
                  <a:schemeClr val="dk1"/>
                </a:solidFill>
                <a:latin typeface="Calibri"/>
                <a:ea typeface="Calibri"/>
                <a:cs typeface="Calibri"/>
                <a:sym typeface="Calibri"/>
              </a:rPr>
              <a:t>short circuits </a:t>
            </a:r>
            <a:r>
              <a:rPr lang="en" sz="1400">
                <a:solidFill>
                  <a:schemeClr val="dk1"/>
                </a:solidFill>
                <a:latin typeface="Calibri"/>
                <a:ea typeface="Calibri"/>
                <a:cs typeface="Calibri"/>
                <a:sym typeface="Calibri"/>
              </a:rPr>
              <a:t>student effort.</a:t>
            </a:r>
            <a:endParaRPr sz="1400">
              <a:solidFill>
                <a:schemeClr val="dk1"/>
              </a:solidFill>
              <a:latin typeface="Calibri"/>
              <a:ea typeface="Calibri"/>
              <a:cs typeface="Calibri"/>
              <a:sym typeface="Calibri"/>
            </a:endParaRPr>
          </a:p>
        </p:txBody>
      </p:sp>
      <p:sp>
        <p:nvSpPr>
          <p:cNvPr id="929" name="Google Shape;929;p102"/>
          <p:cNvSpPr txBox="1"/>
          <p:nvPr/>
        </p:nvSpPr>
        <p:spPr>
          <a:xfrm>
            <a:off x="4571999" y="4332935"/>
            <a:ext cx="4056300" cy="500100"/>
          </a:xfrm>
          <a:prstGeom prst="rect">
            <a:avLst/>
          </a:prstGeom>
          <a:solidFill>
            <a:srgbClr val="A8D08C"/>
          </a:solidFill>
          <a:ln cap="flat" cmpd="sng" w="28575">
            <a:solidFill>
              <a:srgbClr val="595959"/>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Grades reflect student mastery since ChatGPT engages students in </a:t>
            </a:r>
            <a:r>
              <a:rPr b="1" lang="en" sz="1400">
                <a:solidFill>
                  <a:schemeClr val="dk1"/>
                </a:solidFill>
                <a:latin typeface="Calibri"/>
                <a:ea typeface="Calibri"/>
                <a:cs typeface="Calibri"/>
                <a:sym typeface="Calibri"/>
              </a:rPr>
              <a:t>productive struggle</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930" name="Google Shape;930;p102"/>
          <p:cNvSpPr txBox="1"/>
          <p:nvPr>
            <p:ph idx="12" type="sldNum"/>
          </p:nvPr>
        </p:nvSpPr>
        <p:spPr>
          <a:xfrm>
            <a:off x="7510463" y="48708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31" name="Google Shape;931;p102"/>
          <p:cNvSpPr txBox="1"/>
          <p:nvPr/>
        </p:nvSpPr>
        <p:spPr>
          <a:xfrm>
            <a:off x="514781" y="4811097"/>
            <a:ext cx="4155900" cy="3324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lang="en">
                <a:solidFill>
                  <a:schemeClr val="dk1"/>
                </a:solidFill>
                <a:latin typeface="Calibri"/>
                <a:ea typeface="Calibri"/>
                <a:cs typeface="Calibri"/>
                <a:sym typeface="Calibri"/>
              </a:rPr>
              <a:t>Src: </a:t>
            </a:r>
            <a:r>
              <a:rPr lang="en" sz="1400">
                <a:solidFill>
                  <a:schemeClr val="dk1"/>
                </a:solidFill>
                <a:latin typeface="Calibri"/>
                <a:ea typeface="Calibri"/>
                <a:cs typeface="Calibri"/>
                <a:sym typeface="Calibri"/>
              </a:rPr>
              <a:t>Wan Mohd Aimran Wan Mohd Kamil, UKM</a:t>
            </a:r>
            <a:endParaRPr sz="11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0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937" name="Google Shape;937;p10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938" name="Google Shape;938;p103"/>
          <p:cNvPicPr preferRelativeResize="0"/>
          <p:nvPr/>
        </p:nvPicPr>
        <p:blipFill>
          <a:blip r:embed="rId3">
            <a:alphaModFix/>
          </a:blip>
          <a:stretch>
            <a:fillRect/>
          </a:stretch>
        </p:blipFill>
        <p:spPr>
          <a:xfrm>
            <a:off x="-2950" y="1834956"/>
            <a:ext cx="9143999" cy="3119488"/>
          </a:xfrm>
          <a:prstGeom prst="rect">
            <a:avLst/>
          </a:prstGeom>
          <a:noFill/>
          <a:ln>
            <a:noFill/>
          </a:ln>
        </p:spPr>
      </p:pic>
      <p:pic>
        <p:nvPicPr>
          <p:cNvPr id="939" name="Google Shape;939;p103"/>
          <p:cNvPicPr preferRelativeResize="0"/>
          <p:nvPr/>
        </p:nvPicPr>
        <p:blipFill>
          <a:blip r:embed="rId4">
            <a:alphaModFix/>
          </a:blip>
          <a:stretch>
            <a:fillRect/>
          </a:stretch>
        </p:blipFill>
        <p:spPr>
          <a:xfrm>
            <a:off x="3174550" y="273850"/>
            <a:ext cx="2724875" cy="1263275"/>
          </a:xfrm>
          <a:prstGeom prst="rect">
            <a:avLst/>
          </a:prstGeom>
          <a:noFill/>
          <a:ln>
            <a:noFill/>
          </a:ln>
        </p:spPr>
      </p:pic>
      <p:pic>
        <p:nvPicPr>
          <p:cNvPr id="940" name="Google Shape;940;p103"/>
          <p:cNvPicPr preferRelativeResize="0"/>
          <p:nvPr/>
        </p:nvPicPr>
        <p:blipFill>
          <a:blip r:embed="rId5">
            <a:alphaModFix/>
          </a:blip>
          <a:stretch>
            <a:fillRect/>
          </a:stretch>
        </p:blipFill>
        <p:spPr>
          <a:xfrm>
            <a:off x="360925" y="144775"/>
            <a:ext cx="2639549" cy="1584500"/>
          </a:xfrm>
          <a:prstGeom prst="rect">
            <a:avLst/>
          </a:prstGeom>
          <a:noFill/>
          <a:ln>
            <a:noFill/>
          </a:ln>
        </p:spPr>
      </p:pic>
      <p:pic>
        <p:nvPicPr>
          <p:cNvPr id="941" name="Google Shape;941;p103"/>
          <p:cNvPicPr preferRelativeResize="0"/>
          <p:nvPr/>
        </p:nvPicPr>
        <p:blipFill>
          <a:blip r:embed="rId6">
            <a:alphaModFix/>
          </a:blip>
          <a:stretch>
            <a:fillRect/>
          </a:stretch>
        </p:blipFill>
        <p:spPr>
          <a:xfrm>
            <a:off x="6198125" y="131687"/>
            <a:ext cx="2724875" cy="1610669"/>
          </a:xfrm>
          <a:prstGeom prst="rect">
            <a:avLst/>
          </a:prstGeom>
          <a:noFill/>
          <a:ln>
            <a:noFill/>
          </a:ln>
        </p:spPr>
      </p:pic>
      <p:sp>
        <p:nvSpPr>
          <p:cNvPr id="942" name="Google Shape;942;p103"/>
          <p:cNvSpPr txBox="1"/>
          <p:nvPr/>
        </p:nvSpPr>
        <p:spPr>
          <a:xfrm>
            <a:off x="919500" y="4864625"/>
            <a:ext cx="5998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943" name="Google Shape;943;p103"/>
          <p:cNvPicPr preferRelativeResize="0"/>
          <p:nvPr/>
        </p:nvPicPr>
        <p:blipFill>
          <a:blip r:embed="rId7">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04"/>
          <p:cNvSpPr txBox="1"/>
          <p:nvPr>
            <p:ph idx="1" type="body"/>
          </p:nvPr>
        </p:nvSpPr>
        <p:spPr>
          <a:xfrm>
            <a:off x="2231425" y="223150"/>
            <a:ext cx="6494400" cy="3945900"/>
          </a:xfrm>
          <a:prstGeom prst="rect">
            <a:avLst/>
          </a:prstGeom>
        </p:spPr>
        <p:txBody>
          <a:bodyPr anchorCtr="0" anchor="t" bIns="91425" lIns="91425" spcFirstLastPara="1" rIns="91425" wrap="square" tIns="91425">
            <a:normAutofit/>
          </a:bodyPr>
          <a:lstStyle/>
          <a:p>
            <a:pPr indent="0" lvl="0" marL="0" rtl="0" algn="ctr">
              <a:lnSpc>
                <a:spcPct val="105000"/>
              </a:lnSpc>
              <a:spcBef>
                <a:spcPts val="0"/>
              </a:spcBef>
              <a:spcAft>
                <a:spcPts val="0"/>
              </a:spcAft>
              <a:buNone/>
            </a:pPr>
            <a:r>
              <a:rPr b="1" lang="en" sz="1500"/>
              <a:t>The world’s citizens need to understand what the impact of AI might be, what AI can and cannot do, when AI is useful, when its use should be questioned, and how it might be steered for the public good</a:t>
            </a:r>
            <a:r>
              <a:rPr lang="en" sz="1100"/>
              <a:t> (UNESCO International Forum on AI and the Futures of Education under the theme of Developing Competencies for the AI Era). </a:t>
            </a:r>
            <a:endParaRPr sz="1100"/>
          </a:p>
          <a:p>
            <a:pPr indent="0" lvl="0" marL="0" rtl="0" algn="ctr">
              <a:lnSpc>
                <a:spcPct val="105000"/>
              </a:lnSpc>
              <a:spcBef>
                <a:spcPts val="1200"/>
              </a:spcBef>
              <a:spcAft>
                <a:spcPts val="0"/>
              </a:spcAft>
              <a:buNone/>
            </a:pPr>
            <a:r>
              <a:t/>
            </a:r>
            <a:endParaRPr sz="1100"/>
          </a:p>
          <a:p>
            <a:pPr indent="0" lvl="0" marL="0" rtl="0" algn="ctr">
              <a:lnSpc>
                <a:spcPct val="105000"/>
              </a:lnSpc>
              <a:spcBef>
                <a:spcPts val="1200"/>
              </a:spcBef>
              <a:spcAft>
                <a:spcPts val="0"/>
              </a:spcAft>
              <a:buNone/>
            </a:pPr>
            <a:r>
              <a:rPr lang="en" sz="1500"/>
              <a:t>This requires everyone to achieve some level of competency with regard to AI, including knowledge, understanding, skills, and value orientation. Together, these might be called ‘AI literacy’.</a:t>
            </a:r>
            <a:endParaRPr sz="1100"/>
          </a:p>
          <a:p>
            <a:pPr indent="0" lvl="0" marL="0" rtl="0" algn="ctr">
              <a:lnSpc>
                <a:spcPct val="105000"/>
              </a:lnSpc>
              <a:spcBef>
                <a:spcPts val="1200"/>
              </a:spcBef>
              <a:spcAft>
                <a:spcPts val="1200"/>
              </a:spcAft>
              <a:buNone/>
            </a:pPr>
            <a:r>
              <a:t/>
            </a:r>
            <a:endParaRPr sz="1500"/>
          </a:p>
        </p:txBody>
      </p:sp>
      <p:pic>
        <p:nvPicPr>
          <p:cNvPr id="949" name="Google Shape;949;p104"/>
          <p:cNvPicPr preferRelativeResize="0"/>
          <p:nvPr/>
        </p:nvPicPr>
        <p:blipFill>
          <a:blip r:embed="rId3">
            <a:alphaModFix/>
          </a:blip>
          <a:stretch>
            <a:fillRect/>
          </a:stretch>
        </p:blipFill>
        <p:spPr>
          <a:xfrm>
            <a:off x="167975" y="366150"/>
            <a:ext cx="1597400" cy="2272250"/>
          </a:xfrm>
          <a:prstGeom prst="rect">
            <a:avLst/>
          </a:prstGeom>
          <a:noFill/>
          <a:ln cap="flat" cmpd="sng" w="9525">
            <a:solidFill>
              <a:schemeClr val="dk2"/>
            </a:solidFill>
            <a:prstDash val="solid"/>
            <a:round/>
            <a:headEnd len="sm" w="sm" type="none"/>
            <a:tailEnd len="sm" w="sm" type="none"/>
          </a:ln>
        </p:spPr>
      </p:pic>
      <p:sp>
        <p:nvSpPr>
          <p:cNvPr id="950" name="Google Shape;950;p104"/>
          <p:cNvSpPr txBox="1"/>
          <p:nvPr/>
        </p:nvSpPr>
        <p:spPr>
          <a:xfrm>
            <a:off x="167975" y="2883400"/>
            <a:ext cx="164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Source: </a:t>
            </a:r>
            <a:r>
              <a:rPr lang="en" sz="800" u="sng">
                <a:solidFill>
                  <a:schemeClr val="hlink"/>
                </a:solidFill>
                <a:hlinkClick r:id="rId4"/>
              </a:rPr>
              <a:t>https://unesdoc.unesco.org/ark:/48223/pf0000380602</a:t>
            </a:r>
            <a:r>
              <a:rPr lang="en" sz="800">
                <a:solidFill>
                  <a:schemeClr val="dk1"/>
                </a:solidFill>
              </a:rPr>
              <a:t> </a:t>
            </a:r>
            <a:endParaRPr sz="1000"/>
          </a:p>
        </p:txBody>
      </p:sp>
      <p:sp>
        <p:nvSpPr>
          <p:cNvPr id="951" name="Google Shape;951;p104"/>
          <p:cNvSpPr txBox="1"/>
          <p:nvPr/>
        </p:nvSpPr>
        <p:spPr>
          <a:xfrm>
            <a:off x="599725" y="2582650"/>
            <a:ext cx="17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2022</a:t>
            </a:r>
            <a:endParaRPr b="1"/>
          </a:p>
        </p:txBody>
      </p:sp>
      <p:sp>
        <p:nvSpPr>
          <p:cNvPr id="952" name="Google Shape;952;p104"/>
          <p:cNvSpPr/>
          <p:nvPr/>
        </p:nvSpPr>
        <p:spPr>
          <a:xfrm>
            <a:off x="2552450" y="3025325"/>
            <a:ext cx="6173400" cy="1834800"/>
          </a:xfrm>
          <a:prstGeom prst="rect">
            <a:avLst/>
          </a:prstGeom>
          <a:noFill/>
          <a:ln cap="flat" cmpd="sng" w="15240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04"/>
          <p:cNvSpPr txBox="1"/>
          <p:nvPr/>
        </p:nvSpPr>
        <p:spPr>
          <a:xfrm>
            <a:off x="2711300" y="3204554"/>
            <a:ext cx="5853600" cy="1477500"/>
          </a:xfrm>
          <a:prstGeom prst="rect">
            <a:avLst/>
          </a:prstGeom>
          <a:solidFill>
            <a:srgbClr val="EFEFEF"/>
          </a:solidFill>
          <a:ln cap="flat" cmpd="sng" w="952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1500">
                <a:solidFill>
                  <a:schemeClr val="dk2"/>
                </a:solidFill>
              </a:rPr>
              <a:t>AI literacy </a:t>
            </a:r>
            <a:r>
              <a:rPr lang="en" sz="1500">
                <a:solidFill>
                  <a:schemeClr val="dk2"/>
                </a:solidFill>
              </a:rPr>
              <a:t>comprises b</a:t>
            </a:r>
            <a:r>
              <a:rPr lang="en" sz="1500">
                <a:solidFill>
                  <a:schemeClr val="dk2"/>
                </a:solidFill>
                <a:highlight>
                  <a:srgbClr val="FFFF00"/>
                </a:highlight>
              </a:rPr>
              <a:t>oth </a:t>
            </a:r>
            <a:r>
              <a:rPr b="1" lang="en" sz="1500">
                <a:solidFill>
                  <a:srgbClr val="0000FF"/>
                </a:solidFill>
                <a:highlight>
                  <a:srgbClr val="FFFF00"/>
                </a:highlight>
              </a:rPr>
              <a:t>data literacy</a:t>
            </a:r>
            <a:r>
              <a:rPr lang="en" sz="1500">
                <a:solidFill>
                  <a:schemeClr val="dk2"/>
                </a:solidFill>
                <a:highlight>
                  <a:srgbClr val="FFFF00"/>
                </a:highlight>
              </a:rPr>
              <a:t>, or the ability to understand </a:t>
            </a:r>
            <a:r>
              <a:rPr lang="en" sz="1500" u="sng">
                <a:solidFill>
                  <a:schemeClr val="dk2"/>
                </a:solidFill>
                <a:highlight>
                  <a:srgbClr val="FFFF00"/>
                </a:highlight>
              </a:rPr>
              <a:t>how AI collects, cleans, manipulates, and analyses data</a:t>
            </a:r>
            <a:r>
              <a:rPr lang="en" sz="1500">
                <a:solidFill>
                  <a:schemeClr val="dk2"/>
                </a:solidFill>
              </a:rPr>
              <a:t>; </a:t>
            </a:r>
            <a:r>
              <a:rPr lang="en" sz="1500">
                <a:solidFill>
                  <a:schemeClr val="dk2"/>
                </a:solidFill>
                <a:highlight>
                  <a:srgbClr val="00FFFF"/>
                </a:highlight>
              </a:rPr>
              <a:t>and </a:t>
            </a:r>
            <a:r>
              <a:rPr b="1" lang="en" sz="1500">
                <a:solidFill>
                  <a:srgbClr val="0000FF"/>
                </a:solidFill>
                <a:highlight>
                  <a:srgbClr val="00FFFF"/>
                </a:highlight>
              </a:rPr>
              <a:t>algorithm literacy</a:t>
            </a:r>
            <a:r>
              <a:rPr lang="en" sz="1500">
                <a:solidFill>
                  <a:schemeClr val="dk2"/>
                </a:solidFill>
                <a:highlight>
                  <a:srgbClr val="00FFFF"/>
                </a:highlight>
              </a:rPr>
              <a:t>, or the ability to understand </a:t>
            </a:r>
            <a:r>
              <a:rPr lang="en" sz="1500" u="sng">
                <a:solidFill>
                  <a:schemeClr val="dk2"/>
                </a:solidFill>
                <a:highlight>
                  <a:srgbClr val="00FFFF"/>
                </a:highlight>
              </a:rPr>
              <a:t>how AI algorithms find patterns and connections in the data</a:t>
            </a:r>
            <a:r>
              <a:rPr lang="en" sz="1500">
                <a:solidFill>
                  <a:schemeClr val="dk2"/>
                </a:solidFill>
                <a:highlight>
                  <a:srgbClr val="00FFFF"/>
                </a:highlight>
              </a:rPr>
              <a:t>, which might be used for human-machine interactions</a:t>
            </a:r>
            <a:r>
              <a:rPr lang="en" sz="1500">
                <a:solidFill>
                  <a:schemeClr val="dk2"/>
                </a:solidFill>
              </a:rPr>
              <a:t>.</a:t>
            </a:r>
            <a:endParaRPr sz="1100"/>
          </a:p>
        </p:txBody>
      </p:sp>
      <p:sp>
        <p:nvSpPr>
          <p:cNvPr id="954" name="Google Shape;954;p104"/>
          <p:cNvSpPr txBox="1"/>
          <p:nvPr/>
        </p:nvSpPr>
        <p:spPr>
          <a:xfrm>
            <a:off x="167975" y="3561950"/>
            <a:ext cx="1965300" cy="1169700"/>
          </a:xfrm>
          <a:prstGeom prst="rect">
            <a:avLst/>
          </a:prstGeom>
          <a:solidFill>
            <a:srgbClr val="07376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6"/>
                </a:solidFill>
              </a:rPr>
              <a:t>AI Literacy = </a:t>
            </a:r>
            <a:endParaRPr b="1" sz="1600">
              <a:solidFill>
                <a:schemeClr val="accent6"/>
              </a:solidFill>
            </a:endParaRPr>
          </a:p>
          <a:p>
            <a:pPr indent="0" lvl="0" marL="0" rtl="0" algn="l">
              <a:spcBef>
                <a:spcPts val="0"/>
              </a:spcBef>
              <a:spcAft>
                <a:spcPts val="0"/>
              </a:spcAft>
              <a:buNone/>
            </a:pPr>
            <a:r>
              <a:rPr b="1" lang="en" sz="1600">
                <a:solidFill>
                  <a:schemeClr val="accent6"/>
                </a:solidFill>
              </a:rPr>
              <a:t>Data Literacy + Algorithm Literacy</a:t>
            </a:r>
            <a:endParaRPr b="1" sz="1600">
              <a:solidFill>
                <a:schemeClr val="accent6"/>
              </a:solidFill>
            </a:endParaRPr>
          </a:p>
        </p:txBody>
      </p:sp>
      <p:sp>
        <p:nvSpPr>
          <p:cNvPr id="955" name="Google Shape;955;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05"/>
          <p:cNvSpPr txBox="1"/>
          <p:nvPr>
            <p:ph idx="1" type="body"/>
          </p:nvPr>
        </p:nvSpPr>
        <p:spPr>
          <a:xfrm>
            <a:off x="204525" y="228900"/>
            <a:ext cx="6715800" cy="4340100"/>
          </a:xfrm>
          <a:prstGeom prst="rect">
            <a:avLst/>
          </a:prstGeom>
        </p:spPr>
        <p:txBody>
          <a:bodyPr anchorCtr="0" anchor="t" bIns="91425" lIns="91425" spcFirstLastPara="1" rIns="91425" wrap="square" tIns="91425">
            <a:noAutofit/>
          </a:bodyPr>
          <a:lstStyle/>
          <a:p>
            <a:pPr indent="-304800" lvl="0" marL="457200" rtl="0" algn="l">
              <a:spcBef>
                <a:spcPts val="1200"/>
              </a:spcBef>
              <a:spcAft>
                <a:spcPts val="0"/>
              </a:spcAft>
              <a:buClr>
                <a:schemeClr val="dk1"/>
              </a:buClr>
              <a:buSzPts val="1200"/>
              <a:buAutoNum type="arabicPeriod"/>
            </a:pPr>
            <a:r>
              <a:rPr lang="en" sz="1200">
                <a:solidFill>
                  <a:schemeClr val="dk1"/>
                </a:solidFill>
                <a:highlight>
                  <a:srgbClr val="FFFF00"/>
                </a:highlight>
              </a:rPr>
              <a:t>Steer AI-and-education policy development and practices towards protecting human rights and equipping people with the values and skills needed</a:t>
            </a:r>
            <a:r>
              <a:rPr lang="en" sz="1200">
                <a:solidFill>
                  <a:schemeClr val="dk1"/>
                </a:solidFill>
              </a:rPr>
              <a:t> for sustainable development and effective human-machine collaboration in life, learning and work;</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highlight>
                  <a:srgbClr val="FFFF00"/>
                </a:highlight>
              </a:rPr>
              <a:t>Ensure that AI is human-controlled</a:t>
            </a:r>
            <a:r>
              <a:rPr lang="en" sz="1200">
                <a:solidFill>
                  <a:schemeClr val="dk1"/>
                </a:solidFill>
              </a:rPr>
              <a:t> and centred on serving people, and that it is deployed to enhance capacities for students and teachers.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highlight>
                  <a:srgbClr val="FFFF00"/>
                </a:highlight>
              </a:rPr>
              <a:t>Design AI applications in an ethical, non-discriminatory, equitable, transparent and auditable manner; and monitor and evaluate the impact</a:t>
            </a:r>
            <a:r>
              <a:rPr lang="en" sz="1200">
                <a:solidFill>
                  <a:schemeClr val="dk1"/>
                </a:solidFill>
              </a:rPr>
              <a:t> of AI on people and society throughout the value chains.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Foster the </a:t>
            </a:r>
            <a:r>
              <a:rPr lang="en" sz="1200">
                <a:solidFill>
                  <a:schemeClr val="dk1"/>
                </a:solidFill>
                <a:highlight>
                  <a:srgbClr val="FFFF00"/>
                </a:highlight>
              </a:rPr>
              <a:t>human values</a:t>
            </a:r>
            <a:r>
              <a:rPr lang="en" sz="1200">
                <a:solidFill>
                  <a:schemeClr val="dk1"/>
                </a:solidFill>
              </a:rPr>
              <a:t> needed to develop and apply AI.</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highlight>
                  <a:srgbClr val="FFFF00"/>
                </a:highlight>
              </a:rPr>
              <a:t>Analyse the potential tension </a:t>
            </a:r>
            <a:r>
              <a:rPr lang="en" sz="1200">
                <a:solidFill>
                  <a:schemeClr val="dk1"/>
                </a:solidFill>
              </a:rPr>
              <a:t>between market rewards and human values, skills, and social well-being in the context of AI technologies that increase productivity.</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highlight>
                  <a:srgbClr val="FFFF00"/>
                </a:highlight>
              </a:rPr>
              <a:t>Define values that prioritize people and the environment over efficiency</a:t>
            </a:r>
            <a:r>
              <a:rPr lang="en" sz="1200">
                <a:solidFill>
                  <a:schemeClr val="dk1"/>
                </a:solidFill>
              </a:rPr>
              <a:t>, and human interaction over human-machine interaction.</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highlight>
                  <a:srgbClr val="FFFF00"/>
                </a:highlight>
              </a:rPr>
              <a:t>Foster broad corporate and civic responsibility </a:t>
            </a:r>
            <a:r>
              <a:rPr lang="en" sz="1200">
                <a:solidFill>
                  <a:schemeClr val="dk1"/>
                </a:solidFill>
              </a:rPr>
              <a:t>for addressing the critical societal issues raised by AI technologies (such as fairness, transparency, accountability, human rights, democratic values, bias, and privacy). </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highlight>
                  <a:srgbClr val="FFFF00"/>
                </a:highlight>
              </a:rPr>
              <a:t>Ensure that people remain at the core of education as an implicit part of the technology design</a:t>
            </a:r>
            <a:r>
              <a:rPr lang="en" sz="1200">
                <a:solidFill>
                  <a:schemeClr val="dk1"/>
                </a:solidFill>
              </a:rPr>
              <a:t>; and protect against automating tasks without identifying and compensating for the values of current practices.</a:t>
            </a:r>
            <a:endParaRPr sz="1900">
              <a:solidFill>
                <a:schemeClr val="dk1"/>
              </a:solidFill>
            </a:endParaRPr>
          </a:p>
        </p:txBody>
      </p:sp>
      <p:pic>
        <p:nvPicPr>
          <p:cNvPr id="961" name="Google Shape;961;p105"/>
          <p:cNvPicPr preferRelativeResize="0"/>
          <p:nvPr/>
        </p:nvPicPr>
        <p:blipFill>
          <a:blip r:embed="rId3">
            <a:alphaModFix/>
          </a:blip>
          <a:stretch>
            <a:fillRect/>
          </a:stretch>
        </p:blipFill>
        <p:spPr>
          <a:xfrm>
            <a:off x="6826175" y="890076"/>
            <a:ext cx="2138975" cy="2890525"/>
          </a:xfrm>
          <a:prstGeom prst="rect">
            <a:avLst/>
          </a:prstGeom>
          <a:noFill/>
          <a:ln>
            <a:noFill/>
          </a:ln>
        </p:spPr>
      </p:pic>
      <p:sp>
        <p:nvSpPr>
          <p:cNvPr id="962" name="Google Shape;962;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63" name="Google Shape;963;p105"/>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05"/>
          <p:cNvSpPr txBox="1"/>
          <p:nvPr/>
        </p:nvSpPr>
        <p:spPr>
          <a:xfrm>
            <a:off x="1067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965" name="Google Shape;965;p105"/>
          <p:cNvPicPr preferRelativeResize="0"/>
          <p:nvPr/>
        </p:nvPicPr>
        <p:blipFill>
          <a:blip r:embed="rId4">
            <a:alphaModFix/>
          </a:blip>
          <a:stretch>
            <a:fillRect/>
          </a:stretch>
        </p:blipFill>
        <p:spPr>
          <a:xfrm>
            <a:off x="7993326" y="4707536"/>
            <a:ext cx="738248" cy="338699"/>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71" name="Google Shape;971;p1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72" name="Google Shape;972;p106"/>
          <p:cNvPicPr preferRelativeResize="0"/>
          <p:nvPr/>
        </p:nvPicPr>
        <p:blipFill>
          <a:blip r:embed="rId3">
            <a:alphaModFix/>
          </a:blip>
          <a:stretch>
            <a:fillRect/>
          </a:stretch>
        </p:blipFill>
        <p:spPr>
          <a:xfrm>
            <a:off x="2461575" y="56553"/>
            <a:ext cx="6463975" cy="4809626"/>
          </a:xfrm>
          <a:prstGeom prst="rect">
            <a:avLst/>
          </a:prstGeom>
          <a:noFill/>
          <a:ln>
            <a:noFill/>
          </a:ln>
        </p:spPr>
      </p:pic>
      <p:sp>
        <p:nvSpPr>
          <p:cNvPr id="973" name="Google Shape;973;p106"/>
          <p:cNvSpPr txBox="1"/>
          <p:nvPr/>
        </p:nvSpPr>
        <p:spPr>
          <a:xfrm>
            <a:off x="0" y="2397263"/>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Download at: </a:t>
            </a:r>
            <a:r>
              <a:rPr lang="en" sz="1200" u="sng">
                <a:solidFill>
                  <a:schemeClr val="hlink"/>
                </a:solidFill>
                <a:hlinkClick r:id="rId4"/>
              </a:rPr>
              <a:t>https://airmap.my/</a:t>
            </a:r>
            <a:r>
              <a:rPr lang="en" sz="1200"/>
              <a:t> </a:t>
            </a:r>
            <a:endParaRPr sz="1200"/>
          </a:p>
        </p:txBody>
      </p:sp>
      <p:pic>
        <p:nvPicPr>
          <p:cNvPr id="974" name="Google Shape;974;p106"/>
          <p:cNvPicPr preferRelativeResize="0"/>
          <p:nvPr/>
        </p:nvPicPr>
        <p:blipFill>
          <a:blip r:embed="rId5">
            <a:alphaModFix/>
          </a:blip>
          <a:stretch>
            <a:fillRect/>
          </a:stretch>
        </p:blipFill>
        <p:spPr>
          <a:xfrm>
            <a:off x="115325" y="695800"/>
            <a:ext cx="2072101" cy="1517101"/>
          </a:xfrm>
          <a:prstGeom prst="rect">
            <a:avLst/>
          </a:prstGeom>
          <a:noFill/>
          <a:ln cap="flat" cmpd="sng" w="9525">
            <a:solidFill>
              <a:srgbClr val="B7B7B7"/>
            </a:solidFill>
            <a:prstDash val="solid"/>
            <a:round/>
            <a:headEnd len="sm" w="sm" type="none"/>
            <a:tailEnd len="sm" w="sm" type="none"/>
          </a:ln>
        </p:spPr>
      </p:pic>
      <p:sp>
        <p:nvSpPr>
          <p:cNvPr id="975" name="Google Shape;975;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76" name="Google Shape;976;p106"/>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06"/>
          <p:cNvSpPr txBox="1"/>
          <p:nvPr/>
        </p:nvSpPr>
        <p:spPr>
          <a:xfrm>
            <a:off x="1067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978" name="Google Shape;978;p106"/>
          <p:cNvPicPr preferRelativeResize="0"/>
          <p:nvPr/>
        </p:nvPicPr>
        <p:blipFill>
          <a:blip r:embed="rId6">
            <a:alphaModFix/>
          </a:blip>
          <a:stretch>
            <a:fillRect/>
          </a:stretch>
        </p:blipFill>
        <p:spPr>
          <a:xfrm>
            <a:off x="7993326" y="4707536"/>
            <a:ext cx="738248" cy="3386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07"/>
          <p:cNvSpPr txBox="1"/>
          <p:nvPr>
            <p:ph idx="4294967295" type="title"/>
          </p:nvPr>
        </p:nvSpPr>
        <p:spPr>
          <a:xfrm>
            <a:off x="4487100" y="2235025"/>
            <a:ext cx="8520600" cy="841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Conclusion</a:t>
            </a:r>
            <a:endParaRPr>
              <a:solidFill>
                <a:schemeClr val="lt1"/>
              </a:solidFill>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08"/>
          <p:cNvSpPr txBox="1"/>
          <p:nvPr>
            <p:ph type="title"/>
          </p:nvPr>
        </p:nvSpPr>
        <p:spPr>
          <a:xfrm>
            <a:off x="1302300" y="902225"/>
            <a:ext cx="8520600" cy="572700"/>
          </a:xfrm>
          <a:prstGeom prst="rect">
            <a:avLst/>
          </a:prstGeom>
          <a:solidFill>
            <a:srgbClr val="07376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Takeaway message</a:t>
            </a:r>
            <a:endParaRPr>
              <a:solidFill>
                <a:schemeClr val="lt1"/>
              </a:solidFill>
            </a:endParaRPr>
          </a:p>
        </p:txBody>
      </p:sp>
      <p:sp>
        <p:nvSpPr>
          <p:cNvPr id="989" name="Google Shape;989;p108"/>
          <p:cNvSpPr txBox="1"/>
          <p:nvPr>
            <p:ph idx="1" type="body"/>
          </p:nvPr>
        </p:nvSpPr>
        <p:spPr>
          <a:xfrm>
            <a:off x="1308925" y="1558750"/>
            <a:ext cx="7523400" cy="301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Banning ChatGPT from teaching and learning is like shutting down the students from the need to prepare themselves for this skill.</a:t>
            </a:r>
            <a:endParaRPr/>
          </a:p>
          <a:p>
            <a:pPr indent="0" lvl="0" marL="0" rtl="0" algn="l">
              <a:spcBef>
                <a:spcPts val="1200"/>
              </a:spcBef>
              <a:spcAft>
                <a:spcPts val="0"/>
              </a:spcAft>
              <a:buNone/>
            </a:pPr>
            <a:r>
              <a:rPr lang="en"/>
              <a:t>Emerging competencies are on </a:t>
            </a:r>
            <a:r>
              <a:rPr lang="en"/>
              <a:t>resourcefulness</a:t>
            </a:r>
            <a:r>
              <a:rPr lang="en"/>
              <a:t> and how to leverage tools to be more productive.</a:t>
            </a:r>
            <a:endParaRPr/>
          </a:p>
          <a:p>
            <a:pPr indent="0" lvl="0" marL="0" rtl="0" algn="l">
              <a:spcBef>
                <a:spcPts val="1200"/>
              </a:spcBef>
              <a:spcAft>
                <a:spcPts val="1200"/>
              </a:spcAft>
              <a:buNone/>
            </a:pPr>
            <a:r>
              <a:rPr lang="en"/>
              <a:t>Educator’s role is even more important now.. To ensure the students are prepared for their unforeseen future. They need to be resilient. Focus on critical thinking, communication, creativity, collaboration, and citizenship</a:t>
            </a:r>
            <a:endParaRPr/>
          </a:p>
        </p:txBody>
      </p:sp>
      <p:pic>
        <p:nvPicPr>
          <p:cNvPr id="990" name="Google Shape;990;p108"/>
          <p:cNvPicPr preferRelativeResize="0"/>
          <p:nvPr/>
        </p:nvPicPr>
        <p:blipFill rotWithShape="1">
          <a:blip r:embed="rId3">
            <a:alphaModFix/>
          </a:blip>
          <a:srcRect b="0" l="0" r="0" t="0"/>
          <a:stretch/>
        </p:blipFill>
        <p:spPr>
          <a:xfrm rot="-5400000">
            <a:off x="4201113" y="84713"/>
            <a:ext cx="1072074" cy="1207450"/>
          </a:xfrm>
          <a:prstGeom prst="rect">
            <a:avLst/>
          </a:prstGeom>
          <a:noFill/>
          <a:ln>
            <a:noFill/>
          </a:ln>
        </p:spPr>
      </p:pic>
      <p:sp>
        <p:nvSpPr>
          <p:cNvPr id="991" name="Google Shape;991;p108"/>
          <p:cNvSpPr txBox="1"/>
          <p:nvPr/>
        </p:nvSpPr>
        <p:spPr>
          <a:xfrm>
            <a:off x="1067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992" name="Google Shape;992;p108"/>
          <p:cNvPicPr preferRelativeResize="0"/>
          <p:nvPr/>
        </p:nvPicPr>
        <p:blipFill>
          <a:blip r:embed="rId4">
            <a:alphaModFix/>
          </a:blip>
          <a:stretch>
            <a:fillRect/>
          </a:stretch>
        </p:blipFill>
        <p:spPr>
          <a:xfrm>
            <a:off x="7993326" y="4707536"/>
            <a:ext cx="738248" cy="338699"/>
          </a:xfrm>
          <a:prstGeom prst="rect">
            <a:avLst/>
          </a:prstGeom>
          <a:noFill/>
          <a:ln>
            <a:noFill/>
          </a:ln>
        </p:spPr>
      </p:pic>
      <p:grpSp>
        <p:nvGrpSpPr>
          <p:cNvPr id="993" name="Google Shape;993;p108"/>
          <p:cNvGrpSpPr/>
          <p:nvPr/>
        </p:nvGrpSpPr>
        <p:grpSpPr>
          <a:xfrm rot="-5400000">
            <a:off x="-1804073" y="1804213"/>
            <a:ext cx="5143203" cy="1535076"/>
            <a:chOff x="961825" y="1874825"/>
            <a:chExt cx="1540250" cy="304500"/>
          </a:xfrm>
        </p:grpSpPr>
        <p:sp>
          <p:nvSpPr>
            <p:cNvPr id="994" name="Google Shape;994;p108"/>
            <p:cNvSpPr/>
            <p:nvPr/>
          </p:nvSpPr>
          <p:spPr>
            <a:xfrm>
              <a:off x="961825" y="1874825"/>
              <a:ext cx="1540175" cy="228475"/>
            </a:xfrm>
            <a:custGeom>
              <a:rect b="b" l="l" r="r" t="t"/>
              <a:pathLst>
                <a:path extrusionOk="0" h="9139" w="61607">
                  <a:moveTo>
                    <a:pt x="0" y="1"/>
                  </a:moveTo>
                  <a:cubicBezTo>
                    <a:pt x="0" y="1"/>
                    <a:pt x="8577" y="9085"/>
                    <a:pt x="18717" y="9138"/>
                  </a:cubicBezTo>
                  <a:cubicBezTo>
                    <a:pt x="18758" y="9138"/>
                    <a:pt x="18800" y="9138"/>
                    <a:pt x="18841" y="9138"/>
                  </a:cubicBezTo>
                  <a:cubicBezTo>
                    <a:pt x="28811" y="9138"/>
                    <a:pt x="34708" y="2774"/>
                    <a:pt x="42198" y="2250"/>
                  </a:cubicBezTo>
                  <a:cubicBezTo>
                    <a:pt x="42725" y="2213"/>
                    <a:pt x="43251" y="2196"/>
                    <a:pt x="43773" y="2196"/>
                  </a:cubicBezTo>
                  <a:cubicBezTo>
                    <a:pt x="53257" y="2196"/>
                    <a:pt x="61606" y="7948"/>
                    <a:pt x="61606" y="7948"/>
                  </a:cubicBezTo>
                  <a:lnTo>
                    <a:pt x="61606" y="1"/>
                  </a:ln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995" name="Google Shape;995;p108"/>
            <p:cNvSpPr/>
            <p:nvPr/>
          </p:nvSpPr>
          <p:spPr>
            <a:xfrm>
              <a:off x="1769525" y="1951075"/>
              <a:ext cx="732550" cy="228250"/>
            </a:xfrm>
            <a:custGeom>
              <a:rect b="b" l="l" r="r" t="t"/>
              <a:pathLst>
                <a:path extrusionOk="0" h="9130" w="29302">
                  <a:moveTo>
                    <a:pt x="11904" y="1"/>
                  </a:moveTo>
                  <a:cubicBezTo>
                    <a:pt x="8174" y="1"/>
                    <a:pt x="4164" y="979"/>
                    <a:pt x="1" y="3607"/>
                  </a:cubicBezTo>
                  <a:cubicBezTo>
                    <a:pt x="3309" y="2311"/>
                    <a:pt x="6516" y="1798"/>
                    <a:pt x="9520" y="1798"/>
                  </a:cubicBezTo>
                  <a:cubicBezTo>
                    <a:pt x="20255" y="1798"/>
                    <a:pt x="28398" y="8349"/>
                    <a:pt x="29302" y="9130"/>
                  </a:cubicBezTo>
                  <a:lnTo>
                    <a:pt x="29302" y="6004"/>
                  </a:lnTo>
                  <a:cubicBezTo>
                    <a:pt x="25095" y="3549"/>
                    <a:pt x="19007" y="1"/>
                    <a:pt x="11904"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996" name="Google Shape;996;p108"/>
            <p:cNvSpPr/>
            <p:nvPr/>
          </p:nvSpPr>
          <p:spPr>
            <a:xfrm>
              <a:off x="1204200" y="1874825"/>
              <a:ext cx="594400" cy="77400"/>
            </a:xfrm>
            <a:custGeom>
              <a:rect b="b" l="l" r="r" t="t"/>
              <a:pathLst>
                <a:path extrusionOk="0" h="3096" w="23776">
                  <a:moveTo>
                    <a:pt x="0" y="1"/>
                  </a:moveTo>
                  <a:cubicBezTo>
                    <a:pt x="3023" y="1501"/>
                    <a:pt x="5861" y="3096"/>
                    <a:pt x="11888" y="3096"/>
                  </a:cubicBezTo>
                  <a:cubicBezTo>
                    <a:pt x="17915" y="3096"/>
                    <a:pt x="20753" y="1498"/>
                    <a:pt x="23776"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0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1002" name="Google Shape;1002;p10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1003" name="Google Shape;1003;p109"/>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7"/>
          <p:cNvSpPr txBox="1"/>
          <p:nvPr>
            <p:ph idx="1" type="body"/>
          </p:nvPr>
        </p:nvSpPr>
        <p:spPr>
          <a:xfrm>
            <a:off x="311700" y="542875"/>
            <a:ext cx="3899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ChatGPT is disruptive to education!</a:t>
            </a:r>
            <a:endParaRPr>
              <a:solidFill>
                <a:schemeClr val="dk1"/>
              </a:solidFill>
            </a:endParaRPr>
          </a:p>
          <a:p>
            <a:pPr indent="0" lvl="0" marL="0" rtl="0" algn="l">
              <a:spcBef>
                <a:spcPts val="1200"/>
              </a:spcBef>
              <a:spcAft>
                <a:spcPts val="0"/>
              </a:spcAft>
              <a:buNone/>
            </a:pPr>
            <a:r>
              <a:rPr lang="en">
                <a:solidFill>
                  <a:schemeClr val="dk1"/>
                </a:solidFill>
              </a:rPr>
              <a:t>We shouldn’t turn a blind eye to it!</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lang="en">
                <a:solidFill>
                  <a:schemeClr val="dk1"/>
                </a:solidFill>
              </a:rPr>
              <a:t>Educators need to redesign the activities and assessments in their teaching</a:t>
            </a:r>
            <a:endParaRPr>
              <a:solidFill>
                <a:schemeClr val="dk1"/>
              </a:solidFill>
            </a:endParaRPr>
          </a:p>
        </p:txBody>
      </p:sp>
      <p:pic>
        <p:nvPicPr>
          <p:cNvPr id="310" name="Google Shape;310;p47"/>
          <p:cNvPicPr preferRelativeResize="0"/>
          <p:nvPr/>
        </p:nvPicPr>
        <p:blipFill>
          <a:blip r:embed="rId3">
            <a:alphaModFix/>
          </a:blip>
          <a:stretch>
            <a:fillRect/>
          </a:stretch>
        </p:blipFill>
        <p:spPr>
          <a:xfrm>
            <a:off x="4991770" y="0"/>
            <a:ext cx="3427661" cy="5143501"/>
          </a:xfrm>
          <a:prstGeom prst="rect">
            <a:avLst/>
          </a:prstGeom>
          <a:noFill/>
          <a:ln>
            <a:noFill/>
          </a:ln>
        </p:spPr>
      </p:pic>
      <p:sp>
        <p:nvSpPr>
          <p:cNvPr id="311" name="Google Shape;311;p47"/>
          <p:cNvSpPr txBox="1"/>
          <p:nvPr/>
        </p:nvSpPr>
        <p:spPr>
          <a:xfrm>
            <a:off x="110800" y="3262525"/>
            <a:ext cx="4342200" cy="1400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500">
                <a:solidFill>
                  <a:schemeClr val="dk1"/>
                </a:solidFill>
                <a:latin typeface="Calibri"/>
                <a:ea typeface="Calibri"/>
                <a:cs typeface="Calibri"/>
                <a:sym typeface="Calibri"/>
              </a:rPr>
              <a:t>Disruption in education: Have we learned our lesson?</a:t>
            </a:r>
            <a:endParaRPr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1500">
                <a:solidFill>
                  <a:schemeClr val="dk1"/>
                </a:solidFill>
                <a:latin typeface="Calibri"/>
                <a:ea typeface="Calibri"/>
                <a:cs typeface="Calibri"/>
                <a:sym typeface="Calibri"/>
              </a:rPr>
              <a:t>	</a:t>
            </a:r>
            <a:r>
              <a:rPr b="1" lang="en" sz="1500">
                <a:solidFill>
                  <a:schemeClr val="dk1"/>
                </a:solidFill>
                <a:latin typeface="Calibri"/>
                <a:ea typeface="Calibri"/>
                <a:cs typeface="Calibri"/>
                <a:sym typeface="Calibri"/>
              </a:rPr>
              <a:t>2020. </a:t>
            </a:r>
            <a:r>
              <a:rPr lang="en" sz="1500">
                <a:solidFill>
                  <a:schemeClr val="dk1"/>
                </a:solidFill>
                <a:latin typeface="Calibri"/>
                <a:ea typeface="Calibri"/>
                <a:cs typeface="Calibri"/>
                <a:sym typeface="Calibri"/>
              </a:rPr>
              <a:t>Online learning</a:t>
            </a:r>
            <a:endParaRPr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1500">
                <a:solidFill>
                  <a:schemeClr val="dk1"/>
                </a:solidFill>
                <a:latin typeface="Calibri"/>
                <a:ea typeface="Calibri"/>
                <a:cs typeface="Calibri"/>
                <a:sym typeface="Calibri"/>
              </a:rPr>
              <a:t>	</a:t>
            </a:r>
            <a:r>
              <a:rPr b="1" lang="en" sz="1500">
                <a:solidFill>
                  <a:schemeClr val="dk1"/>
                </a:solidFill>
                <a:latin typeface="Calibri"/>
                <a:ea typeface="Calibri"/>
                <a:cs typeface="Calibri"/>
                <a:sym typeface="Calibri"/>
              </a:rPr>
              <a:t>2022.</a:t>
            </a:r>
            <a:r>
              <a:rPr lang="en" sz="1500">
                <a:solidFill>
                  <a:schemeClr val="dk1"/>
                </a:solidFill>
                <a:latin typeface="Calibri"/>
                <a:ea typeface="Calibri"/>
                <a:cs typeface="Calibri"/>
                <a:sym typeface="Calibri"/>
              </a:rPr>
              <a:t> Generative AI</a:t>
            </a:r>
            <a:endParaRPr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1500">
                <a:solidFill>
                  <a:schemeClr val="dk1"/>
                </a:solidFill>
                <a:latin typeface="Calibri"/>
                <a:ea typeface="Calibri"/>
                <a:cs typeface="Calibri"/>
                <a:sym typeface="Calibri"/>
              </a:rPr>
              <a:t>	What’s next on the horizon?</a:t>
            </a:r>
            <a:endParaRPr sz="15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1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solidFill>
                  <a:srgbClr val="0000FF"/>
                </a:solidFill>
              </a:rPr>
              <a:t>The positive effect from ChatGPT disruption on university’s role to </a:t>
            </a:r>
            <a:r>
              <a:rPr lang="en">
                <a:solidFill>
                  <a:srgbClr val="0000FF"/>
                </a:solidFill>
              </a:rPr>
              <a:t>produce</a:t>
            </a:r>
            <a:r>
              <a:rPr lang="en">
                <a:solidFill>
                  <a:srgbClr val="0000FF"/>
                </a:solidFill>
              </a:rPr>
              <a:t> quality students</a:t>
            </a:r>
            <a:endParaRPr>
              <a:solidFill>
                <a:srgbClr val="0000FF"/>
              </a:solidFill>
            </a:endParaRPr>
          </a:p>
        </p:txBody>
      </p:sp>
      <p:sp>
        <p:nvSpPr>
          <p:cNvPr id="1009" name="Google Shape;1009;p110"/>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23850" lvl="0" marL="457200" rtl="0" algn="l">
              <a:lnSpc>
                <a:spcPct val="105000"/>
              </a:lnSpc>
              <a:spcBef>
                <a:spcPts val="1800"/>
              </a:spcBef>
              <a:spcAft>
                <a:spcPts val="0"/>
              </a:spcAft>
              <a:buClr>
                <a:srgbClr val="282828"/>
              </a:buClr>
              <a:buSzPts val="1500"/>
              <a:buAutoNum type="arabicPeriod"/>
            </a:pPr>
            <a:r>
              <a:rPr b="1" lang="en" sz="1500">
                <a:solidFill>
                  <a:srgbClr val="282828"/>
                </a:solidFill>
                <a:highlight>
                  <a:srgbClr val="FFFFFF"/>
                </a:highlight>
              </a:rPr>
              <a:t>Focus on ability of the students to communicate clearly, coherently and confidently</a:t>
            </a:r>
            <a:endParaRPr b="1" sz="1500">
              <a:solidFill>
                <a:srgbClr val="282828"/>
              </a:solidFill>
              <a:highlight>
                <a:srgbClr val="FFFFFF"/>
              </a:highlight>
            </a:endParaRPr>
          </a:p>
          <a:p>
            <a:pPr indent="-323850" lvl="1" marL="914400" rtl="0" algn="l">
              <a:lnSpc>
                <a:spcPct val="105000"/>
              </a:lnSpc>
              <a:spcBef>
                <a:spcPts val="0"/>
              </a:spcBef>
              <a:spcAft>
                <a:spcPts val="0"/>
              </a:spcAft>
              <a:buClr>
                <a:srgbClr val="282828"/>
              </a:buClr>
              <a:buSzPts val="1500"/>
              <a:buAutoNum type="alphaLcPeriod"/>
            </a:pPr>
            <a:r>
              <a:rPr lang="en" sz="1500">
                <a:solidFill>
                  <a:srgbClr val="282828"/>
                </a:solidFill>
                <a:highlight>
                  <a:srgbClr val="FFFFFF"/>
                </a:highlight>
              </a:rPr>
              <a:t>stop hiding behind lengthy reports with pages of appendices and truly think about how to condense and articulate their report’s content in a dialogue that can evolve their thoughts.</a:t>
            </a:r>
            <a:endParaRPr sz="1500">
              <a:solidFill>
                <a:srgbClr val="282828"/>
              </a:solidFill>
              <a:highlight>
                <a:srgbClr val="FFFFFF"/>
              </a:highlight>
            </a:endParaRPr>
          </a:p>
          <a:p>
            <a:pPr indent="0" lvl="0" marL="0" rtl="0" algn="l">
              <a:lnSpc>
                <a:spcPct val="105000"/>
              </a:lnSpc>
              <a:spcBef>
                <a:spcPts val="1800"/>
              </a:spcBef>
              <a:spcAft>
                <a:spcPts val="0"/>
              </a:spcAft>
              <a:buSzPts val="770"/>
              <a:buNone/>
            </a:pPr>
            <a:r>
              <a:t/>
            </a:r>
            <a:endParaRPr sz="1500">
              <a:solidFill>
                <a:srgbClr val="282828"/>
              </a:solidFill>
              <a:highlight>
                <a:srgbClr val="FFFFFF"/>
              </a:highlight>
            </a:endParaRPr>
          </a:p>
          <a:p>
            <a:pPr indent="0" lvl="0" marL="0" rtl="0" algn="l">
              <a:lnSpc>
                <a:spcPct val="105000"/>
              </a:lnSpc>
              <a:spcBef>
                <a:spcPts val="1800"/>
              </a:spcBef>
              <a:spcAft>
                <a:spcPts val="0"/>
              </a:spcAft>
              <a:buSzPts val="770"/>
              <a:buNone/>
            </a:pPr>
            <a:r>
              <a:rPr lang="en" sz="800">
                <a:solidFill>
                  <a:srgbClr val="282828"/>
                </a:solidFill>
                <a:highlight>
                  <a:srgbClr val="FFFFFF"/>
                </a:highlight>
              </a:rPr>
              <a:t>Src: </a:t>
            </a:r>
            <a:r>
              <a:rPr lang="en" sz="800" u="sng">
                <a:solidFill>
                  <a:schemeClr val="hlink"/>
                </a:solidFill>
                <a:highlight>
                  <a:srgbClr val="FFFFFF"/>
                </a:highlight>
                <a:hlinkClick r:id="rId3"/>
              </a:rPr>
              <a:t>https://newsroom.unsw.edu.au/news/business-law/charting-new-course-university-education-age-chatgpt?fbclid=IwAR1_bVk5BlUWo4Fr69-5w3wHnTeqexbuJ5oxRu0m0SLLMjnc7b2ecgIrqVc_aem_ARIuRjvCTjuC1PnjOdExO3nNFIvy3LneMCkk-icBjW9cowCFjegFWiE_X0weKw36Qb-GUo8fUg4lCgyw70n3cdLULJrccwVVtP7d1mtZf5MM0BSFRwICpJYukl_nb_Vbf20</a:t>
            </a:r>
            <a:r>
              <a:rPr lang="en" sz="800">
                <a:solidFill>
                  <a:srgbClr val="282828"/>
                </a:solidFill>
                <a:highlight>
                  <a:srgbClr val="FFFFFF"/>
                </a:highlight>
              </a:rPr>
              <a:t> </a:t>
            </a:r>
            <a:endParaRPr sz="800">
              <a:solidFill>
                <a:srgbClr val="282828"/>
              </a:solidFill>
              <a:highlight>
                <a:srgbClr val="FFFFFF"/>
              </a:highlight>
            </a:endParaRPr>
          </a:p>
          <a:p>
            <a:pPr indent="0" lvl="0" marL="0" rtl="0" algn="l">
              <a:lnSpc>
                <a:spcPct val="80000"/>
              </a:lnSpc>
              <a:spcBef>
                <a:spcPts val="800"/>
              </a:spcBef>
              <a:spcAft>
                <a:spcPts val="1200"/>
              </a:spcAft>
              <a:buSzPts val="770"/>
              <a:buNone/>
            </a:pPr>
            <a:r>
              <a:t/>
            </a:r>
            <a:endParaRPr sz="800"/>
          </a:p>
        </p:txBody>
      </p:sp>
      <p:sp>
        <p:nvSpPr>
          <p:cNvPr id="1010" name="Google Shape;1010;p110"/>
          <p:cNvSpPr txBox="1"/>
          <p:nvPr/>
        </p:nvSpPr>
        <p:spPr>
          <a:xfrm>
            <a:off x="1067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1011" name="Google Shape;1011;p110"/>
          <p:cNvPicPr preferRelativeResize="0"/>
          <p:nvPr/>
        </p:nvPicPr>
        <p:blipFill>
          <a:blip r:embed="rId4">
            <a:alphaModFix/>
          </a:blip>
          <a:stretch>
            <a:fillRect/>
          </a:stretch>
        </p:blipFill>
        <p:spPr>
          <a:xfrm>
            <a:off x="7993326" y="4707536"/>
            <a:ext cx="738248" cy="3386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1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solidFill>
                  <a:srgbClr val="0000FF"/>
                </a:solidFill>
              </a:rPr>
              <a:t>The positive effect from ChatGPT disruption on university’s role to produce quality students</a:t>
            </a:r>
            <a:endParaRPr>
              <a:solidFill>
                <a:srgbClr val="0000FF"/>
              </a:solidFill>
            </a:endParaRPr>
          </a:p>
        </p:txBody>
      </p:sp>
      <p:sp>
        <p:nvSpPr>
          <p:cNvPr id="1017" name="Google Shape;1017;p111"/>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lnSpc>
                <a:spcPct val="105000"/>
              </a:lnSpc>
              <a:spcBef>
                <a:spcPts val="1800"/>
              </a:spcBef>
              <a:spcAft>
                <a:spcPts val="0"/>
              </a:spcAft>
              <a:buNone/>
            </a:pPr>
            <a:r>
              <a:rPr b="1" lang="en" sz="1500">
                <a:solidFill>
                  <a:srgbClr val="282828"/>
                </a:solidFill>
                <a:highlight>
                  <a:srgbClr val="FFFFFF"/>
                </a:highlight>
              </a:rPr>
              <a:t>2. </a:t>
            </a:r>
            <a:r>
              <a:rPr b="1" lang="en" sz="1500">
                <a:solidFill>
                  <a:srgbClr val="282828"/>
                </a:solidFill>
                <a:highlight>
                  <a:srgbClr val="FFFFFF"/>
                </a:highlight>
              </a:rPr>
              <a:t>importance of experiential learning</a:t>
            </a:r>
            <a:endParaRPr b="1" sz="1500">
              <a:solidFill>
                <a:srgbClr val="282828"/>
              </a:solidFill>
              <a:highlight>
                <a:srgbClr val="FFFFFF"/>
              </a:highlight>
            </a:endParaRPr>
          </a:p>
          <a:p>
            <a:pPr indent="-323850" lvl="1" marL="914400" rtl="0" algn="l">
              <a:lnSpc>
                <a:spcPct val="105000"/>
              </a:lnSpc>
              <a:spcBef>
                <a:spcPts val="1100"/>
              </a:spcBef>
              <a:spcAft>
                <a:spcPts val="0"/>
              </a:spcAft>
              <a:buClr>
                <a:srgbClr val="282828"/>
              </a:buClr>
              <a:buSzPts val="1500"/>
              <a:buAutoNum type="alphaLcPeriod"/>
            </a:pPr>
            <a:r>
              <a:rPr lang="en" sz="1500">
                <a:solidFill>
                  <a:srgbClr val="282828"/>
                </a:solidFill>
                <a:highlight>
                  <a:srgbClr val="FFFFFF"/>
                </a:highlight>
              </a:rPr>
              <a:t>Switch to “live” problems that are evolving in class, and stop feeding students problems from the past. </a:t>
            </a:r>
            <a:endParaRPr sz="1500">
              <a:solidFill>
                <a:srgbClr val="282828"/>
              </a:solidFill>
              <a:highlight>
                <a:srgbClr val="FFFFFF"/>
              </a:highlight>
            </a:endParaRPr>
          </a:p>
          <a:p>
            <a:pPr indent="-323850" lvl="1" marL="914400" rtl="0" algn="l">
              <a:lnSpc>
                <a:spcPct val="105000"/>
              </a:lnSpc>
              <a:spcBef>
                <a:spcPts val="0"/>
              </a:spcBef>
              <a:spcAft>
                <a:spcPts val="0"/>
              </a:spcAft>
              <a:buClr>
                <a:srgbClr val="282828"/>
              </a:buClr>
              <a:buSzPts val="1500"/>
              <a:buAutoNum type="alphaLcPeriod"/>
            </a:pPr>
            <a:r>
              <a:rPr lang="en" sz="1500">
                <a:solidFill>
                  <a:srgbClr val="282828"/>
                </a:solidFill>
                <a:highlight>
                  <a:srgbClr val="FFFFFF"/>
                </a:highlight>
              </a:rPr>
              <a:t>learning happens in real time with the assistance of AI. We must focus on providing students with hands-on, experiential learning opportunities.</a:t>
            </a:r>
            <a:endParaRPr sz="1500">
              <a:solidFill>
                <a:srgbClr val="282828"/>
              </a:solidFill>
              <a:highlight>
                <a:srgbClr val="FFFFFF"/>
              </a:highlight>
            </a:endParaRPr>
          </a:p>
          <a:p>
            <a:pPr indent="-323850" lvl="1" marL="914400" rtl="0" algn="l">
              <a:lnSpc>
                <a:spcPct val="105000"/>
              </a:lnSpc>
              <a:spcBef>
                <a:spcPts val="0"/>
              </a:spcBef>
              <a:spcAft>
                <a:spcPts val="0"/>
              </a:spcAft>
              <a:buClr>
                <a:srgbClr val="282828"/>
              </a:buClr>
              <a:buSzPts val="1500"/>
              <a:buAutoNum type="alphaLcPeriod"/>
            </a:pPr>
            <a:r>
              <a:rPr lang="en" sz="1500">
                <a:solidFill>
                  <a:srgbClr val="282828"/>
                </a:solidFill>
                <a:highlight>
                  <a:srgbClr val="FFFFFF"/>
                </a:highlight>
              </a:rPr>
              <a:t>Assessments should be increasingly based on creation, like producing practical artefacts.</a:t>
            </a:r>
            <a:endParaRPr sz="1500">
              <a:solidFill>
                <a:srgbClr val="282828"/>
              </a:solidFill>
              <a:highlight>
                <a:srgbClr val="FFFFFF"/>
              </a:highlight>
            </a:endParaRPr>
          </a:p>
          <a:p>
            <a:pPr indent="0" lvl="0" marL="0" rtl="0" algn="l">
              <a:lnSpc>
                <a:spcPct val="105000"/>
              </a:lnSpc>
              <a:spcBef>
                <a:spcPts val="1800"/>
              </a:spcBef>
              <a:spcAft>
                <a:spcPts val="0"/>
              </a:spcAft>
              <a:buSzPts val="770"/>
              <a:buNone/>
            </a:pPr>
            <a:r>
              <a:t/>
            </a:r>
            <a:endParaRPr sz="1035">
              <a:solidFill>
                <a:srgbClr val="282828"/>
              </a:solidFill>
              <a:highlight>
                <a:srgbClr val="FFFFFF"/>
              </a:highlight>
            </a:endParaRPr>
          </a:p>
          <a:p>
            <a:pPr indent="0" lvl="0" marL="0" rtl="0" algn="l">
              <a:lnSpc>
                <a:spcPct val="105000"/>
              </a:lnSpc>
              <a:spcBef>
                <a:spcPts val="1800"/>
              </a:spcBef>
              <a:spcAft>
                <a:spcPts val="0"/>
              </a:spcAft>
              <a:buSzPts val="770"/>
              <a:buNone/>
            </a:pPr>
            <a:r>
              <a:rPr lang="en" sz="1035">
                <a:solidFill>
                  <a:srgbClr val="282828"/>
                </a:solidFill>
                <a:highlight>
                  <a:srgbClr val="FFFFFF"/>
                </a:highlight>
              </a:rPr>
              <a:t>Src: </a:t>
            </a:r>
            <a:r>
              <a:rPr lang="en" sz="1035" u="sng">
                <a:solidFill>
                  <a:schemeClr val="hlink"/>
                </a:solidFill>
                <a:highlight>
                  <a:srgbClr val="FFFFFF"/>
                </a:highlight>
                <a:hlinkClick r:id="rId3"/>
              </a:rPr>
              <a:t>https://newsroom.unsw.edu.au/news/business-law/charting-new-course-university-education-age-chatgpt?fbclid=IwAR1_bVk5BlUWo4Fr69-5w3wHnTeqexbuJ5oxRu0m0SLLMjnc7b2ecgIrqVc_aem_ARIuRjvCTjuC1PnjOdExO3nNFIvy3LneMCkk-icBjW9cowCFjegFWiE_X0weKw36Qb-GUo8fUg4lCgyw70n3cdLULJrccwVVtP7d1mtZf5MM0BSFRwICpJYukl_nb_Vbf20</a:t>
            </a:r>
            <a:r>
              <a:rPr lang="en" sz="1035">
                <a:solidFill>
                  <a:srgbClr val="282828"/>
                </a:solidFill>
                <a:highlight>
                  <a:srgbClr val="FFFFFF"/>
                </a:highlight>
              </a:rPr>
              <a:t> </a:t>
            </a:r>
            <a:endParaRPr sz="1035">
              <a:solidFill>
                <a:srgbClr val="282828"/>
              </a:solidFill>
              <a:highlight>
                <a:srgbClr val="FFFFFF"/>
              </a:highlight>
            </a:endParaRPr>
          </a:p>
          <a:p>
            <a:pPr indent="0" lvl="0" marL="0" rtl="0" algn="l">
              <a:lnSpc>
                <a:spcPct val="80000"/>
              </a:lnSpc>
              <a:spcBef>
                <a:spcPts val="800"/>
              </a:spcBef>
              <a:spcAft>
                <a:spcPts val="1200"/>
              </a:spcAft>
              <a:buSzPts val="770"/>
              <a:buNone/>
            </a:pPr>
            <a:r>
              <a:t/>
            </a:r>
            <a:endParaRPr sz="1560"/>
          </a:p>
        </p:txBody>
      </p:sp>
      <p:sp>
        <p:nvSpPr>
          <p:cNvPr id="1018" name="Google Shape;1018;p111"/>
          <p:cNvSpPr txBox="1"/>
          <p:nvPr/>
        </p:nvSpPr>
        <p:spPr>
          <a:xfrm>
            <a:off x="1067800" y="4788425"/>
            <a:ext cx="6231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and Leadership Excellence (CADe-Lead), UPM</a:t>
            </a:r>
            <a:endParaRPr sz="1000">
              <a:latin typeface="Poppins"/>
              <a:ea typeface="Poppins"/>
              <a:cs typeface="Poppins"/>
              <a:sym typeface="Poppins"/>
            </a:endParaRPr>
          </a:p>
        </p:txBody>
      </p:sp>
      <p:pic>
        <p:nvPicPr>
          <p:cNvPr id="1019" name="Google Shape;1019;p111"/>
          <p:cNvPicPr preferRelativeResize="0"/>
          <p:nvPr/>
        </p:nvPicPr>
        <p:blipFill>
          <a:blip r:embed="rId4">
            <a:alphaModFix/>
          </a:blip>
          <a:stretch>
            <a:fillRect/>
          </a:stretch>
        </p:blipFill>
        <p:spPr>
          <a:xfrm>
            <a:off x="7993326" y="4707536"/>
            <a:ext cx="738248" cy="3386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1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solidFill>
                  <a:srgbClr val="0000FF"/>
                </a:solidFill>
              </a:rPr>
              <a:t>The positive effect from ChatGPT disruption on university’s role to produce quality students</a:t>
            </a:r>
            <a:endParaRPr>
              <a:solidFill>
                <a:srgbClr val="0000FF"/>
              </a:solidFill>
            </a:endParaRPr>
          </a:p>
        </p:txBody>
      </p:sp>
      <p:sp>
        <p:nvSpPr>
          <p:cNvPr id="1025" name="Google Shape;1025;p112"/>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lnSpc>
                <a:spcPct val="105000"/>
              </a:lnSpc>
              <a:spcBef>
                <a:spcPts val="1800"/>
              </a:spcBef>
              <a:spcAft>
                <a:spcPts val="0"/>
              </a:spcAft>
              <a:buNone/>
            </a:pPr>
            <a:r>
              <a:rPr b="1" lang="en" sz="1400">
                <a:solidFill>
                  <a:srgbClr val="282828"/>
                </a:solidFill>
                <a:highlight>
                  <a:srgbClr val="FFFFFF"/>
                </a:highlight>
              </a:rPr>
              <a:t>3. </a:t>
            </a:r>
            <a:r>
              <a:rPr b="1" lang="en" sz="1400">
                <a:solidFill>
                  <a:srgbClr val="282828"/>
                </a:solidFill>
                <a:highlight>
                  <a:srgbClr val="FFFFFF"/>
                </a:highlight>
              </a:rPr>
              <a:t>Assessing the quality of the process</a:t>
            </a:r>
            <a:endParaRPr b="1" sz="1400">
              <a:solidFill>
                <a:srgbClr val="282828"/>
              </a:solidFill>
              <a:highlight>
                <a:srgbClr val="FFFFFF"/>
              </a:highlight>
            </a:endParaRPr>
          </a:p>
          <a:p>
            <a:pPr indent="-317500" lvl="1" marL="914400" rtl="0" algn="l">
              <a:lnSpc>
                <a:spcPct val="105000"/>
              </a:lnSpc>
              <a:spcBef>
                <a:spcPts val="1100"/>
              </a:spcBef>
              <a:spcAft>
                <a:spcPts val="0"/>
              </a:spcAft>
              <a:buClr>
                <a:srgbClr val="282828"/>
              </a:buClr>
              <a:buSzPts val="1400"/>
              <a:buAutoNum type="alphaLcPeriod"/>
            </a:pPr>
            <a:r>
              <a:rPr lang="en">
                <a:solidFill>
                  <a:srgbClr val="282828"/>
                </a:solidFill>
                <a:highlight>
                  <a:srgbClr val="FFFFFF"/>
                </a:highlight>
              </a:rPr>
              <a:t>students will have to work together, but this doesn't mean merely forming groups and splitting up the work.</a:t>
            </a:r>
            <a:endParaRPr>
              <a:solidFill>
                <a:srgbClr val="282828"/>
              </a:solidFill>
              <a:highlight>
                <a:srgbClr val="FFFFFF"/>
              </a:highlight>
            </a:endParaRPr>
          </a:p>
          <a:p>
            <a:pPr indent="-317500" lvl="1" marL="914400" rtl="0" algn="l">
              <a:lnSpc>
                <a:spcPct val="105000"/>
              </a:lnSpc>
              <a:spcBef>
                <a:spcPts val="0"/>
              </a:spcBef>
              <a:spcAft>
                <a:spcPts val="0"/>
              </a:spcAft>
              <a:buClr>
                <a:srgbClr val="282828"/>
              </a:buClr>
              <a:buSzPts val="1400"/>
              <a:buAutoNum type="alphaLcPeriod"/>
            </a:pPr>
            <a:r>
              <a:rPr lang="en">
                <a:solidFill>
                  <a:srgbClr val="282828"/>
                </a:solidFill>
                <a:highlight>
                  <a:srgbClr val="FFFFFF"/>
                </a:highlight>
              </a:rPr>
              <a:t>how students interact with one another. Are they able to collaborate effectively and efficiently? Do they demonstrate professionalism, maturity and respect for one another? Have they developed a set of protocols that allow them to work harmoniously and productively together?</a:t>
            </a:r>
            <a:endParaRPr>
              <a:solidFill>
                <a:srgbClr val="282828"/>
              </a:solidFill>
              <a:highlight>
                <a:srgbClr val="FFFFFF"/>
              </a:highlight>
            </a:endParaRPr>
          </a:p>
          <a:p>
            <a:pPr indent="-317500" lvl="1" marL="914400" rtl="0" algn="l">
              <a:lnSpc>
                <a:spcPct val="105000"/>
              </a:lnSpc>
              <a:spcBef>
                <a:spcPts val="0"/>
              </a:spcBef>
              <a:spcAft>
                <a:spcPts val="0"/>
              </a:spcAft>
              <a:buClr>
                <a:srgbClr val="282828"/>
              </a:buClr>
              <a:buSzPts val="1400"/>
              <a:buAutoNum type="alphaLcPeriod"/>
            </a:pPr>
            <a:r>
              <a:rPr lang="en">
                <a:solidFill>
                  <a:srgbClr val="282828"/>
                </a:solidFill>
                <a:highlight>
                  <a:srgbClr val="FFFFFF"/>
                </a:highlight>
              </a:rPr>
              <a:t>As we shift to a more dialogue-based approach to learning, the assessment will be about the quality of the process rather than simply the outcome. Ultimately, it is time for students to demonstrate that they can apply the principles upon which our cultures and civilisations are built: to work together despite differences and diversity of backgrounds.</a:t>
            </a:r>
            <a:endParaRPr>
              <a:solidFill>
                <a:srgbClr val="282828"/>
              </a:solidFill>
              <a:highlight>
                <a:srgbClr val="FFFFFF"/>
              </a:highlight>
            </a:endParaRPr>
          </a:p>
          <a:p>
            <a:pPr indent="0" lvl="0" marL="0" rtl="0" algn="l">
              <a:lnSpc>
                <a:spcPct val="105000"/>
              </a:lnSpc>
              <a:spcBef>
                <a:spcPts val="1800"/>
              </a:spcBef>
              <a:spcAft>
                <a:spcPts val="0"/>
              </a:spcAft>
              <a:buSzPts val="770"/>
              <a:buNone/>
            </a:pPr>
            <a:r>
              <a:rPr lang="en" sz="935">
                <a:solidFill>
                  <a:srgbClr val="282828"/>
                </a:solidFill>
                <a:highlight>
                  <a:srgbClr val="FFFFFF"/>
                </a:highlight>
              </a:rPr>
              <a:t>Src: </a:t>
            </a:r>
            <a:r>
              <a:rPr lang="en" sz="935" u="sng">
                <a:solidFill>
                  <a:schemeClr val="hlink"/>
                </a:solidFill>
                <a:highlight>
                  <a:srgbClr val="FFFFFF"/>
                </a:highlight>
                <a:hlinkClick r:id="rId3"/>
              </a:rPr>
              <a:t>https://newsroom.unsw.edu.au/news/business-law/charting-new-course-university-education-age-chatgpt?fbclid=IwAR1_bVk5BlUWo4Fr69-5w3wHnTeqexbuJ5oxRu0m0SLLMjnc7b2ecgIrqVc_aem_ARIuRjvCTjuC1PnjOdExO3nNFIvy3LneMCkk-icBjW9cowCFjegFWiE_X0weKw36Qb-GUo8fUg4lCgyw70n3cdLULJrccwVVtP7d1mtZf5MM0BSFRwICpJYukl_nb_Vbf20</a:t>
            </a:r>
            <a:r>
              <a:rPr lang="en" sz="935">
                <a:solidFill>
                  <a:srgbClr val="282828"/>
                </a:solidFill>
                <a:highlight>
                  <a:srgbClr val="FFFFFF"/>
                </a:highlight>
              </a:rPr>
              <a:t> </a:t>
            </a:r>
            <a:endParaRPr sz="935">
              <a:solidFill>
                <a:srgbClr val="282828"/>
              </a:solidFill>
              <a:highlight>
                <a:srgbClr val="FFFFFF"/>
              </a:highlight>
            </a:endParaRPr>
          </a:p>
          <a:p>
            <a:pPr indent="0" lvl="0" marL="0" rtl="0" algn="l">
              <a:lnSpc>
                <a:spcPct val="80000"/>
              </a:lnSpc>
              <a:spcBef>
                <a:spcPts val="800"/>
              </a:spcBef>
              <a:spcAft>
                <a:spcPts val="1200"/>
              </a:spcAft>
              <a:buSzPts val="770"/>
              <a:buNone/>
            </a:pPr>
            <a:r>
              <a:t/>
            </a:r>
            <a:endParaRPr sz="146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grpSp>
        <p:nvGrpSpPr>
          <p:cNvPr id="1030" name="Google Shape;1030;p113"/>
          <p:cNvGrpSpPr/>
          <p:nvPr/>
        </p:nvGrpSpPr>
        <p:grpSpPr>
          <a:xfrm>
            <a:off x="-23" y="1853510"/>
            <a:ext cx="9143960" cy="3294273"/>
            <a:chOff x="918675" y="2170075"/>
            <a:chExt cx="1582000" cy="614225"/>
          </a:xfrm>
        </p:grpSpPr>
        <p:sp>
          <p:nvSpPr>
            <p:cNvPr id="1031" name="Google Shape;1031;p113"/>
            <p:cNvSpPr/>
            <p:nvPr/>
          </p:nvSpPr>
          <p:spPr>
            <a:xfrm>
              <a:off x="918675" y="2170075"/>
              <a:ext cx="1098100" cy="489400"/>
            </a:xfrm>
            <a:custGeom>
              <a:rect b="b" l="l" r="r" t="t"/>
              <a:pathLst>
                <a:path extrusionOk="0" h="19576" w="43924">
                  <a:moveTo>
                    <a:pt x="0" y="0"/>
                  </a:moveTo>
                  <a:lnTo>
                    <a:pt x="0" y="6149"/>
                  </a:lnTo>
                  <a:cubicBezTo>
                    <a:pt x="890" y="8943"/>
                    <a:pt x="4970" y="19576"/>
                    <a:pt x="16264" y="19576"/>
                  </a:cubicBezTo>
                  <a:cubicBezTo>
                    <a:pt x="17493" y="19576"/>
                    <a:pt x="18808" y="19450"/>
                    <a:pt x="20214" y="19174"/>
                  </a:cubicBezTo>
                  <a:cubicBezTo>
                    <a:pt x="30826" y="17094"/>
                    <a:pt x="35168" y="13000"/>
                    <a:pt x="43884" y="13000"/>
                  </a:cubicBezTo>
                  <a:cubicBezTo>
                    <a:pt x="43897" y="13000"/>
                    <a:pt x="43910" y="13000"/>
                    <a:pt x="43924" y="13000"/>
                  </a:cubicBezTo>
                  <a:cubicBezTo>
                    <a:pt x="43924" y="13000"/>
                    <a:pt x="43038" y="12663"/>
                    <a:pt x="40990" y="12663"/>
                  </a:cubicBezTo>
                  <a:cubicBezTo>
                    <a:pt x="38870" y="12663"/>
                    <a:pt x="35506" y="13024"/>
                    <a:pt x="30592" y="14491"/>
                  </a:cubicBezTo>
                  <a:cubicBezTo>
                    <a:pt x="26720" y="15648"/>
                    <a:pt x="23321" y="16141"/>
                    <a:pt x="20340" y="16141"/>
                  </a:cubicBezTo>
                  <a:cubicBezTo>
                    <a:pt x="3572" y="16141"/>
                    <a:pt x="51" y="548"/>
                    <a:pt x="0" y="0"/>
                  </a:cubicBez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032" name="Google Shape;1032;p113"/>
            <p:cNvSpPr/>
            <p:nvPr/>
          </p:nvSpPr>
          <p:spPr>
            <a:xfrm>
              <a:off x="918675" y="2371325"/>
              <a:ext cx="1582000" cy="412975"/>
            </a:xfrm>
            <a:custGeom>
              <a:rect b="b" l="l" r="r" t="t"/>
              <a:pathLst>
                <a:path extrusionOk="0" h="16519" w="63280">
                  <a:moveTo>
                    <a:pt x="0" y="1"/>
                  </a:moveTo>
                  <a:lnTo>
                    <a:pt x="0" y="16518"/>
                  </a:lnTo>
                  <a:lnTo>
                    <a:pt x="63279" y="16518"/>
                  </a:lnTo>
                  <a:lnTo>
                    <a:pt x="63279" y="10620"/>
                  </a:lnTo>
                  <a:cubicBezTo>
                    <a:pt x="59488" y="6783"/>
                    <a:pt x="54932" y="5446"/>
                    <a:pt x="50011" y="5446"/>
                  </a:cubicBezTo>
                  <a:cubicBezTo>
                    <a:pt x="38672" y="5446"/>
                    <a:pt x="25389" y="12545"/>
                    <a:pt x="15035" y="12545"/>
                  </a:cubicBezTo>
                  <a:cubicBezTo>
                    <a:pt x="8386" y="12545"/>
                    <a:pt x="2944" y="9617"/>
                    <a:pt x="0" y="1"/>
                  </a:cubicBezTo>
                  <a:close/>
                </a:path>
              </a:pathLst>
            </a:custGeom>
            <a:solidFill>
              <a:srgbClr val="00B0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033" name="Google Shape;1033;p113"/>
            <p:cNvSpPr/>
            <p:nvPr/>
          </p:nvSpPr>
          <p:spPr>
            <a:xfrm>
              <a:off x="918675" y="2597125"/>
              <a:ext cx="1582000" cy="187175"/>
            </a:xfrm>
            <a:custGeom>
              <a:rect b="b" l="l" r="r" t="t"/>
              <a:pathLst>
                <a:path extrusionOk="0" h="7487" w="63280">
                  <a:moveTo>
                    <a:pt x="47545" y="1"/>
                  </a:moveTo>
                  <a:cubicBezTo>
                    <a:pt x="36005" y="1"/>
                    <a:pt x="23715" y="6271"/>
                    <a:pt x="13072" y="6271"/>
                  </a:cubicBezTo>
                  <a:cubicBezTo>
                    <a:pt x="8315" y="6271"/>
                    <a:pt x="3886" y="5019"/>
                    <a:pt x="0" y="1393"/>
                  </a:cubicBezTo>
                  <a:lnTo>
                    <a:pt x="0" y="7486"/>
                  </a:lnTo>
                  <a:lnTo>
                    <a:pt x="63279" y="7486"/>
                  </a:lnTo>
                  <a:lnTo>
                    <a:pt x="63279" y="5635"/>
                  </a:lnTo>
                  <a:cubicBezTo>
                    <a:pt x="58378" y="1426"/>
                    <a:pt x="53047" y="1"/>
                    <a:pt x="47545" y="1"/>
                  </a:cubicBezTo>
                  <a:close/>
                </a:path>
              </a:pathLst>
            </a:custGeom>
            <a:solidFill>
              <a:srgbClr val="0070C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pSp>
      <p:pic>
        <p:nvPicPr>
          <p:cNvPr id="1034" name="Google Shape;1034;p113"/>
          <p:cNvPicPr preferRelativeResize="0"/>
          <p:nvPr/>
        </p:nvPicPr>
        <p:blipFill>
          <a:blip r:embed="rId3">
            <a:alphaModFix/>
          </a:blip>
          <a:stretch>
            <a:fillRect/>
          </a:stretch>
        </p:blipFill>
        <p:spPr>
          <a:xfrm>
            <a:off x="676275" y="653390"/>
            <a:ext cx="8096250" cy="3810000"/>
          </a:xfrm>
          <a:prstGeom prst="rect">
            <a:avLst/>
          </a:prstGeom>
          <a:noFill/>
          <a:ln>
            <a:noFill/>
          </a:ln>
        </p:spPr>
      </p:pic>
      <p:sp>
        <p:nvSpPr>
          <p:cNvPr id="1035" name="Google Shape;1035;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36" name="Google Shape;1036;p113"/>
          <p:cNvSpPr/>
          <p:nvPr/>
        </p:nvSpPr>
        <p:spPr>
          <a:xfrm>
            <a:off x="0" y="4924175"/>
            <a:ext cx="9151200" cy="2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13"/>
          <p:cNvSpPr txBox="1"/>
          <p:nvPr/>
        </p:nvSpPr>
        <p:spPr>
          <a:xfrm>
            <a:off x="2225700" y="4864625"/>
            <a:ext cx="469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oppins"/>
                <a:ea typeface="Poppins"/>
                <a:cs typeface="Poppins"/>
                <a:sym typeface="Poppins"/>
              </a:rPr>
              <a:t>Centre for Academic Development (CADe)</a:t>
            </a:r>
            <a:endParaRPr sz="1000">
              <a:latin typeface="Poppins"/>
              <a:ea typeface="Poppins"/>
              <a:cs typeface="Poppins"/>
              <a:sym typeface="Poppins"/>
            </a:endParaRPr>
          </a:p>
        </p:txBody>
      </p:sp>
      <p:sp>
        <p:nvSpPr>
          <p:cNvPr id="1038" name="Google Shape;1038;p113"/>
          <p:cNvSpPr txBox="1"/>
          <p:nvPr/>
        </p:nvSpPr>
        <p:spPr>
          <a:xfrm>
            <a:off x="4613650" y="4864625"/>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oppins"/>
                <a:ea typeface="Poppins"/>
                <a:cs typeface="Poppins"/>
                <a:sym typeface="Poppins"/>
              </a:rPr>
              <a:t>, UPM</a:t>
            </a:r>
            <a:endParaRPr/>
          </a:p>
        </p:txBody>
      </p:sp>
      <p:pic>
        <p:nvPicPr>
          <p:cNvPr id="1039" name="Google Shape;1039;p113"/>
          <p:cNvPicPr preferRelativeResize="0"/>
          <p:nvPr/>
        </p:nvPicPr>
        <p:blipFill>
          <a:blip r:embed="rId4">
            <a:alphaModFix/>
          </a:blip>
          <a:stretch>
            <a:fillRect/>
          </a:stretch>
        </p:blipFill>
        <p:spPr>
          <a:xfrm>
            <a:off x="8574652" y="4945538"/>
            <a:ext cx="385526" cy="1768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14"/>
          <p:cNvSpPr/>
          <p:nvPr/>
        </p:nvSpPr>
        <p:spPr>
          <a:xfrm>
            <a:off x="0" y="1"/>
            <a:ext cx="9144000" cy="5145000"/>
          </a:xfrm>
          <a:prstGeom prst="rect">
            <a:avLst/>
          </a:prstGeom>
          <a:gradFill>
            <a:gsLst>
              <a:gs pos="0">
                <a:srgbClr val="002060"/>
              </a:gs>
              <a:gs pos="37000">
                <a:srgbClr val="212333"/>
              </a:gs>
              <a:gs pos="82000">
                <a:srgbClr val="002060"/>
              </a:gs>
              <a:gs pos="100000">
                <a:srgbClr val="002060"/>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45" name="Google Shape;1045;p114"/>
          <p:cNvSpPr/>
          <p:nvPr/>
        </p:nvSpPr>
        <p:spPr>
          <a:xfrm>
            <a:off x="4522532" y="274556"/>
            <a:ext cx="4434300" cy="4434300"/>
          </a:xfrm>
          <a:prstGeom prst="ellipse">
            <a:avLst/>
          </a:prstGeom>
          <a:noFill/>
          <a:ln cap="flat" cmpd="sng" w="12700">
            <a:solidFill>
              <a:schemeClr val="lt2"/>
            </a:solidFill>
            <a:prstDash val="lgDash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1046" name="Google Shape;1046;p114"/>
          <p:cNvPicPr preferRelativeResize="0"/>
          <p:nvPr>
            <p:ph idx="2" type="pic"/>
          </p:nvPr>
        </p:nvPicPr>
        <p:blipFill rotWithShape="1">
          <a:blip r:embed="rId3">
            <a:alphaModFix/>
          </a:blip>
          <a:srcRect b="0" l="2962" r="41971" t="0"/>
          <a:stretch/>
        </p:blipFill>
        <p:spPr>
          <a:xfrm>
            <a:off x="5070872" y="629841"/>
            <a:ext cx="3558900" cy="3692100"/>
          </a:xfrm>
          <a:prstGeom prst="ellipse">
            <a:avLst/>
          </a:prstGeom>
          <a:solidFill>
            <a:srgbClr val="F2F2F2"/>
          </a:solidFill>
          <a:ln>
            <a:noFill/>
          </a:ln>
        </p:spPr>
      </p:pic>
      <p:sp>
        <p:nvSpPr>
          <p:cNvPr id="1047" name="Google Shape;1047;p114"/>
          <p:cNvSpPr/>
          <p:nvPr/>
        </p:nvSpPr>
        <p:spPr>
          <a:xfrm>
            <a:off x="4239679" y="427472"/>
            <a:ext cx="4599282" cy="4470778"/>
          </a:xfrm>
          <a:custGeom>
            <a:rect b="b" l="l" r="r" t="t"/>
            <a:pathLst>
              <a:path extrusionOk="0" h="6296870" w="6477862">
                <a:moveTo>
                  <a:pt x="3558852" y="465676"/>
                </a:moveTo>
                <a:cubicBezTo>
                  <a:pt x="2624149" y="465676"/>
                  <a:pt x="1811118" y="986613"/>
                  <a:pt x="1394253" y="1753991"/>
                </a:cubicBezTo>
                <a:lnTo>
                  <a:pt x="1304103" y="1941131"/>
                </a:lnTo>
                <a:lnTo>
                  <a:pt x="1414637" y="2032330"/>
                </a:lnTo>
                <a:cubicBezTo>
                  <a:pt x="1564597" y="2182291"/>
                  <a:pt x="1657350" y="2389459"/>
                  <a:pt x="1657350" y="2618292"/>
                </a:cubicBezTo>
                <a:cubicBezTo>
                  <a:pt x="1657350" y="2961541"/>
                  <a:pt x="1448657" y="3256046"/>
                  <a:pt x="1151233" y="3381845"/>
                </a:cubicBezTo>
                <a:lnTo>
                  <a:pt x="1141344" y="3385465"/>
                </a:lnTo>
                <a:lnTo>
                  <a:pt x="1147151" y="3423512"/>
                </a:lnTo>
                <a:cubicBezTo>
                  <a:pt x="1376696" y="4545274"/>
                  <a:pt x="2369230" y="5389105"/>
                  <a:pt x="3558852" y="5389105"/>
                </a:cubicBezTo>
                <a:lnTo>
                  <a:pt x="3756550" y="5379122"/>
                </a:lnTo>
                <a:lnTo>
                  <a:pt x="3768444" y="5301188"/>
                </a:lnTo>
                <a:cubicBezTo>
                  <a:pt x="3845714" y="4923575"/>
                  <a:pt x="4179826" y="4639520"/>
                  <a:pt x="4580283" y="4639520"/>
                </a:cubicBezTo>
                <a:cubicBezTo>
                  <a:pt x="4751907" y="4639520"/>
                  <a:pt x="4911346" y="4691694"/>
                  <a:pt x="5043603" y="4781045"/>
                </a:cubicBezTo>
                <a:lnTo>
                  <a:pt x="5111372" y="4836959"/>
                </a:lnTo>
                <a:lnTo>
                  <a:pt x="5124731" y="4826970"/>
                </a:lnTo>
                <a:cubicBezTo>
                  <a:pt x="5671840" y="4375455"/>
                  <a:pt x="6020566" y="3692148"/>
                  <a:pt x="6020566" y="2927391"/>
                </a:cubicBezTo>
                <a:cubicBezTo>
                  <a:pt x="6020566" y="1567823"/>
                  <a:pt x="4918420" y="465676"/>
                  <a:pt x="3558852" y="465676"/>
                </a:cubicBezTo>
                <a:close/>
                <a:moveTo>
                  <a:pt x="3550471" y="0"/>
                </a:moveTo>
                <a:cubicBezTo>
                  <a:pt x="5167224" y="0"/>
                  <a:pt x="6477862" y="1310637"/>
                  <a:pt x="6477862" y="2927391"/>
                </a:cubicBezTo>
                <a:cubicBezTo>
                  <a:pt x="6477862" y="3836815"/>
                  <a:pt x="6063168" y="4649382"/>
                  <a:pt x="5412563" y="5186308"/>
                </a:cubicBezTo>
                <a:lnTo>
                  <a:pt x="5370292" y="5217918"/>
                </a:lnTo>
                <a:lnTo>
                  <a:pt x="5371702" y="5221772"/>
                </a:lnTo>
                <a:cubicBezTo>
                  <a:pt x="5395915" y="5299617"/>
                  <a:pt x="5408958" y="5382383"/>
                  <a:pt x="5408958" y="5468195"/>
                </a:cubicBezTo>
                <a:cubicBezTo>
                  <a:pt x="5408958" y="5925860"/>
                  <a:pt x="5037948" y="6296870"/>
                  <a:pt x="4580283" y="6296870"/>
                </a:cubicBezTo>
                <a:cubicBezTo>
                  <a:pt x="4294242" y="6296870"/>
                  <a:pt x="4042051" y="6151944"/>
                  <a:pt x="3893133" y="5931515"/>
                </a:cubicBezTo>
                <a:lnTo>
                  <a:pt x="3843537" y="5840143"/>
                </a:lnTo>
                <a:lnTo>
                  <a:pt x="3701114" y="5850973"/>
                </a:lnTo>
                <a:cubicBezTo>
                  <a:pt x="3651219" y="5853502"/>
                  <a:pt x="3600995" y="5854782"/>
                  <a:pt x="3550471" y="5854782"/>
                </a:cubicBezTo>
                <a:cubicBezTo>
                  <a:pt x="2135812" y="5854782"/>
                  <a:pt x="955522" y="4851325"/>
                  <a:pt x="682554" y="3517362"/>
                </a:cubicBezTo>
                <a:lnTo>
                  <a:pt x="669422" y="3431314"/>
                </a:lnTo>
                <a:lnTo>
                  <a:pt x="661668" y="3430131"/>
                </a:lnTo>
                <a:cubicBezTo>
                  <a:pt x="284054" y="3352860"/>
                  <a:pt x="0" y="3018749"/>
                  <a:pt x="0" y="2618292"/>
                </a:cubicBezTo>
                <a:cubicBezTo>
                  <a:pt x="0" y="2160627"/>
                  <a:pt x="371010" y="1789617"/>
                  <a:pt x="828675" y="1789617"/>
                </a:cubicBezTo>
                <a:lnTo>
                  <a:pt x="852075" y="1790798"/>
                </a:lnTo>
                <a:lnTo>
                  <a:pt x="853129" y="1787918"/>
                </a:lnTo>
                <a:cubicBezTo>
                  <a:pt x="1297531" y="737234"/>
                  <a:pt x="2337906" y="0"/>
                  <a:pt x="3550471" y="0"/>
                </a:cubicBezTo>
                <a:close/>
              </a:path>
            </a:pathLst>
          </a:custGeom>
          <a:solidFill>
            <a:srgbClr val="0070C0">
              <a:alpha val="6745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1048" name="Google Shape;1048;p114"/>
          <p:cNvGrpSpPr/>
          <p:nvPr/>
        </p:nvGrpSpPr>
        <p:grpSpPr>
          <a:xfrm>
            <a:off x="4" y="2252524"/>
            <a:ext cx="2943101" cy="2890511"/>
            <a:chOff x="90488" y="0"/>
            <a:chExt cx="9069649" cy="8891145"/>
          </a:xfrm>
        </p:grpSpPr>
        <p:sp>
          <p:nvSpPr>
            <p:cNvPr id="1049" name="Google Shape;1049;p114"/>
            <p:cNvSpPr/>
            <p:nvPr/>
          </p:nvSpPr>
          <p:spPr>
            <a:xfrm>
              <a:off x="4575148" y="1233663"/>
              <a:ext cx="1723695" cy="2781937"/>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0" name="Google Shape;1050;p114"/>
            <p:cNvSpPr/>
            <p:nvPr/>
          </p:nvSpPr>
          <p:spPr>
            <a:xfrm>
              <a:off x="4153758" y="1449125"/>
              <a:ext cx="2503554" cy="3475992"/>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1" name="Google Shape;1051;p114"/>
            <p:cNvSpPr/>
            <p:nvPr/>
          </p:nvSpPr>
          <p:spPr>
            <a:xfrm>
              <a:off x="3801010" y="2431098"/>
              <a:ext cx="1513954" cy="1212690"/>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2" name="Google Shape;1052;p114"/>
            <p:cNvSpPr/>
            <p:nvPr/>
          </p:nvSpPr>
          <p:spPr>
            <a:xfrm>
              <a:off x="1791303" y="0"/>
              <a:ext cx="4644825" cy="3466458"/>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3" name="Google Shape;1053;p114"/>
            <p:cNvSpPr/>
            <p:nvPr/>
          </p:nvSpPr>
          <p:spPr>
            <a:xfrm>
              <a:off x="2820944" y="1557809"/>
              <a:ext cx="1725603" cy="1182181"/>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4" name="Google Shape;1054;p114"/>
            <p:cNvSpPr/>
            <p:nvPr/>
          </p:nvSpPr>
          <p:spPr>
            <a:xfrm>
              <a:off x="4713000" y="3262438"/>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5" name="Google Shape;1055;p114"/>
            <p:cNvSpPr/>
            <p:nvPr/>
          </p:nvSpPr>
          <p:spPr>
            <a:xfrm>
              <a:off x="92395" y="4309240"/>
              <a:ext cx="3012653" cy="3203328"/>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6" name="Google Shape;1056;p114"/>
            <p:cNvSpPr/>
            <p:nvPr/>
          </p:nvSpPr>
          <p:spPr>
            <a:xfrm>
              <a:off x="90488" y="2715202"/>
              <a:ext cx="3149940" cy="3157566"/>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7" name="Google Shape;1057;p114"/>
            <p:cNvSpPr/>
            <p:nvPr/>
          </p:nvSpPr>
          <p:spPr>
            <a:xfrm>
              <a:off x="1962910" y="5476167"/>
              <a:ext cx="1035362" cy="1264172"/>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8" name="Google Shape;1058;p114"/>
            <p:cNvSpPr/>
            <p:nvPr/>
          </p:nvSpPr>
          <p:spPr>
            <a:xfrm>
              <a:off x="792170" y="5975733"/>
              <a:ext cx="3111805" cy="2915412"/>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59" name="Google Shape;1059;p114"/>
            <p:cNvSpPr/>
            <p:nvPr/>
          </p:nvSpPr>
          <p:spPr>
            <a:xfrm>
              <a:off x="6048332" y="98197"/>
              <a:ext cx="3111805" cy="2919223"/>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0" name="Google Shape;1060;p114"/>
            <p:cNvSpPr/>
            <p:nvPr/>
          </p:nvSpPr>
          <p:spPr>
            <a:xfrm>
              <a:off x="878420" y="739817"/>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1061" name="Google Shape;1061;p114"/>
          <p:cNvGrpSpPr/>
          <p:nvPr/>
        </p:nvGrpSpPr>
        <p:grpSpPr>
          <a:xfrm>
            <a:off x="1884526" y="1739984"/>
            <a:ext cx="2546269" cy="2890480"/>
            <a:chOff x="57" y="0"/>
            <a:chExt cx="4116" cy="4662"/>
          </a:xfrm>
        </p:grpSpPr>
        <p:sp>
          <p:nvSpPr>
            <p:cNvPr id="1062" name="Google Shape;1062;p114"/>
            <p:cNvSpPr/>
            <p:nvPr/>
          </p:nvSpPr>
          <p:spPr>
            <a:xfrm>
              <a:off x="2409" y="647"/>
              <a:ext cx="905" cy="1458"/>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3" name="Google Shape;1063;p114"/>
            <p:cNvSpPr/>
            <p:nvPr/>
          </p:nvSpPr>
          <p:spPr>
            <a:xfrm>
              <a:off x="2188" y="760"/>
              <a:ext cx="1312" cy="1825"/>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4" name="Google Shape;1064;p114"/>
            <p:cNvSpPr/>
            <p:nvPr/>
          </p:nvSpPr>
          <p:spPr>
            <a:xfrm>
              <a:off x="2003" y="1275"/>
              <a:ext cx="794" cy="636"/>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5" name="Google Shape;1065;p114"/>
            <p:cNvSpPr/>
            <p:nvPr/>
          </p:nvSpPr>
          <p:spPr>
            <a:xfrm>
              <a:off x="949" y="0"/>
              <a:ext cx="2434" cy="1817"/>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6" name="Google Shape;1066;p114"/>
            <p:cNvSpPr/>
            <p:nvPr/>
          </p:nvSpPr>
          <p:spPr>
            <a:xfrm>
              <a:off x="1489" y="817"/>
              <a:ext cx="905" cy="620"/>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7" name="Google Shape;1067;p114"/>
            <p:cNvSpPr/>
            <p:nvPr/>
          </p:nvSpPr>
          <p:spPr>
            <a:xfrm>
              <a:off x="1381" y="2796"/>
              <a:ext cx="1038" cy="1160"/>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8" name="Google Shape;1068;p114"/>
            <p:cNvSpPr/>
            <p:nvPr/>
          </p:nvSpPr>
          <p:spPr>
            <a:xfrm>
              <a:off x="58" y="2260"/>
              <a:ext cx="1581" cy="1679"/>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9" name="Google Shape;1069;p114"/>
            <p:cNvSpPr/>
            <p:nvPr/>
          </p:nvSpPr>
          <p:spPr>
            <a:xfrm>
              <a:off x="57" y="1424"/>
              <a:ext cx="1651" cy="1655"/>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0" name="Google Shape;1070;p114"/>
            <p:cNvSpPr/>
            <p:nvPr/>
          </p:nvSpPr>
          <p:spPr>
            <a:xfrm>
              <a:off x="1039" y="2872"/>
              <a:ext cx="543" cy="663"/>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1" name="Google Shape;1071;p114"/>
            <p:cNvSpPr/>
            <p:nvPr/>
          </p:nvSpPr>
          <p:spPr>
            <a:xfrm>
              <a:off x="425" y="3134"/>
              <a:ext cx="1631" cy="1528"/>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72" name="Google Shape;1072;p114"/>
            <p:cNvSpPr/>
            <p:nvPr/>
          </p:nvSpPr>
          <p:spPr>
            <a:xfrm>
              <a:off x="2542" y="1010"/>
              <a:ext cx="1631" cy="1532"/>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1073" name="Google Shape;1073;p114"/>
          <p:cNvSpPr txBox="1"/>
          <p:nvPr/>
        </p:nvSpPr>
        <p:spPr>
          <a:xfrm>
            <a:off x="375397" y="427484"/>
            <a:ext cx="4055400" cy="1038900"/>
          </a:xfrm>
          <a:prstGeom prst="rect">
            <a:avLst/>
          </a:prstGeom>
          <a:noFill/>
          <a:ln>
            <a:noFill/>
          </a:ln>
          <a:effectLst>
            <a:outerShdw blurRad="50800" rotWithShape="0" algn="tl" dir="2700000" dist="38100">
              <a:srgbClr val="000000">
                <a:alpha val="4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6300">
                <a:solidFill>
                  <a:schemeClr val="lt1"/>
                </a:solidFill>
                <a:latin typeface="Poppins Black"/>
                <a:ea typeface="Poppins Black"/>
                <a:cs typeface="Poppins Black"/>
                <a:sym typeface="Poppins Black"/>
              </a:rPr>
              <a:t>THANKS!</a:t>
            </a:r>
            <a:endParaRPr sz="6300">
              <a:solidFill>
                <a:schemeClr val="lt1"/>
              </a:solidFill>
              <a:latin typeface="Poppins Black"/>
              <a:ea typeface="Poppins Black"/>
              <a:cs typeface="Poppins Black"/>
              <a:sym typeface="Poppins Black"/>
            </a:endParaRPr>
          </a:p>
        </p:txBody>
      </p:sp>
      <p:pic>
        <p:nvPicPr>
          <p:cNvPr id="1074" name="Google Shape;1074;p114"/>
          <p:cNvPicPr preferRelativeResize="0"/>
          <p:nvPr/>
        </p:nvPicPr>
        <p:blipFill>
          <a:blip r:embed="rId4">
            <a:alphaModFix/>
          </a:blip>
          <a:stretch>
            <a:fillRect/>
          </a:stretch>
        </p:blipFill>
        <p:spPr>
          <a:xfrm>
            <a:off x="7732570" y="203119"/>
            <a:ext cx="1127725" cy="517387"/>
          </a:xfrm>
          <a:prstGeom prst="rect">
            <a:avLst/>
          </a:prstGeom>
          <a:noFill/>
          <a:ln>
            <a:noFill/>
          </a:ln>
        </p:spPr>
      </p:pic>
      <p:pic>
        <p:nvPicPr>
          <p:cNvPr id="1075" name="Google Shape;1075;p114"/>
          <p:cNvPicPr preferRelativeResize="0"/>
          <p:nvPr/>
        </p:nvPicPr>
        <p:blipFill>
          <a:blip r:embed="rId5">
            <a:alphaModFix/>
          </a:blip>
          <a:stretch>
            <a:fillRect/>
          </a:stretch>
        </p:blipFill>
        <p:spPr>
          <a:xfrm>
            <a:off x="168432" y="4361532"/>
            <a:ext cx="4830582" cy="570544"/>
          </a:xfrm>
          <a:prstGeom prst="rect">
            <a:avLst/>
          </a:prstGeom>
          <a:noFill/>
          <a:ln>
            <a:noFill/>
          </a:ln>
        </p:spPr>
      </p:pic>
      <p:sp>
        <p:nvSpPr>
          <p:cNvPr id="1076" name="Google Shape;1076;p114"/>
          <p:cNvSpPr txBox="1"/>
          <p:nvPr/>
        </p:nvSpPr>
        <p:spPr>
          <a:xfrm>
            <a:off x="140981" y="4749244"/>
            <a:ext cx="1563900" cy="277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rPr>
              <a:t>www.upm.edu.my</a:t>
            </a:r>
            <a:endParaRPr sz="900">
              <a:solidFill>
                <a:schemeClr val="lt1"/>
              </a:solidFill>
            </a:endParaRPr>
          </a:p>
        </p:txBody>
      </p:sp>
      <p:pic>
        <p:nvPicPr>
          <p:cNvPr id="1077" name="Google Shape;1077;p114">
            <a:hlinkClick r:id="rId6"/>
          </p:cNvPr>
          <p:cNvPicPr preferRelativeResize="0"/>
          <p:nvPr/>
        </p:nvPicPr>
        <p:blipFill rotWithShape="1">
          <a:blip r:embed="rId7">
            <a:alphaModFix/>
          </a:blip>
          <a:srcRect b="0" l="0" r="0" t="0"/>
          <a:stretch/>
        </p:blipFill>
        <p:spPr>
          <a:xfrm>
            <a:off x="1749375" y="2251174"/>
            <a:ext cx="1013976" cy="1014000"/>
          </a:xfrm>
          <a:prstGeom prst="rect">
            <a:avLst/>
          </a:prstGeom>
          <a:noFill/>
          <a:ln>
            <a:noFill/>
          </a:ln>
        </p:spPr>
      </p:pic>
      <p:sp>
        <p:nvSpPr>
          <p:cNvPr id="1078" name="Google Shape;1078;p114"/>
          <p:cNvSpPr txBox="1"/>
          <p:nvPr/>
        </p:nvSpPr>
        <p:spPr>
          <a:xfrm>
            <a:off x="1658125" y="3265175"/>
            <a:ext cx="2726100" cy="854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700">
                <a:solidFill>
                  <a:schemeClr val="lt1"/>
                </a:solidFill>
                <a:latin typeface="Calibri"/>
                <a:ea typeface="Calibri"/>
                <a:cs typeface="Calibri"/>
                <a:sym typeface="Calibri"/>
              </a:rPr>
              <a:t>Nurfadhlina Mohd Sharef</a:t>
            </a:r>
            <a:endParaRPr b="1" sz="700">
              <a:solidFill>
                <a:schemeClr val="lt1"/>
              </a:solidFill>
            </a:endParaRPr>
          </a:p>
          <a:p>
            <a:pPr indent="0" lvl="0" marL="0" marR="0" rtl="0" algn="l">
              <a:spcBef>
                <a:spcPts val="0"/>
              </a:spcBef>
              <a:spcAft>
                <a:spcPts val="0"/>
              </a:spcAft>
              <a:buNone/>
            </a:pPr>
            <a:r>
              <a:rPr b="1" lang="en" sz="1700" u="sng">
                <a:solidFill>
                  <a:schemeClr val="lt1"/>
                </a:solidFill>
                <a:latin typeface="Calibri"/>
                <a:ea typeface="Calibri"/>
                <a:cs typeface="Calibri"/>
                <a:sym typeface="Calibri"/>
                <a:hlinkClick r:id="rId8">
                  <a:extLst>
                    <a:ext uri="{A12FA001-AC4F-418D-AE19-62706E023703}">
                      <ahyp:hlinkClr val="tx"/>
                    </a:ext>
                  </a:extLst>
                </a:hlinkClick>
              </a:rPr>
              <a:t>nurfadhlina@upm.edu.my</a:t>
            </a:r>
            <a:endParaRPr b="1" sz="1700">
              <a:solidFill>
                <a:schemeClr val="lt1"/>
              </a:solidFill>
              <a:latin typeface="Calibri"/>
              <a:ea typeface="Calibri"/>
              <a:cs typeface="Calibri"/>
              <a:sym typeface="Calibri"/>
            </a:endParaRPr>
          </a:p>
          <a:p>
            <a:pPr indent="0" lvl="0" marL="0" marR="0" rtl="0" algn="l">
              <a:spcBef>
                <a:spcPts val="0"/>
              </a:spcBef>
              <a:spcAft>
                <a:spcPts val="0"/>
              </a:spcAft>
              <a:buNone/>
            </a:pPr>
            <a:r>
              <a:rPr b="1" lang="en" sz="1700">
                <a:solidFill>
                  <a:schemeClr val="lt1"/>
                </a:solidFill>
                <a:latin typeface="Calibri"/>
                <a:ea typeface="Calibri"/>
                <a:cs typeface="Calibri"/>
                <a:sym typeface="Calibri"/>
              </a:rPr>
              <a:t> </a:t>
            </a:r>
            <a:endParaRPr b="1" sz="700">
              <a:solidFill>
                <a:schemeClr val="lt1"/>
              </a:solidFill>
            </a:endParaRPr>
          </a:p>
        </p:txBody>
      </p:sp>
      <p:pic>
        <p:nvPicPr>
          <p:cNvPr id="1079" name="Google Shape;1079;p114"/>
          <p:cNvPicPr preferRelativeResize="0"/>
          <p:nvPr/>
        </p:nvPicPr>
        <p:blipFill rotWithShape="1">
          <a:blip r:embed="rId9">
            <a:alphaModFix/>
          </a:blip>
          <a:srcRect b="0" l="0" r="0" t="0"/>
          <a:stretch/>
        </p:blipFill>
        <p:spPr>
          <a:xfrm>
            <a:off x="367818" y="2251178"/>
            <a:ext cx="1290314" cy="16135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7" name="Google Shape;317;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8" name="Google Shape;318;p48"/>
          <p:cNvPicPr preferRelativeResize="0"/>
          <p:nvPr/>
        </p:nvPicPr>
        <p:blipFill rotWithShape="1">
          <a:blip r:embed="rId3">
            <a:alphaModFix/>
          </a:blip>
          <a:srcRect b="220" l="0" r="3278" t="-220"/>
          <a:stretch/>
        </p:blipFill>
        <p:spPr>
          <a:xfrm>
            <a:off x="-182925" y="188475"/>
            <a:ext cx="3121124" cy="3843875"/>
          </a:xfrm>
          <a:prstGeom prst="rect">
            <a:avLst/>
          </a:prstGeom>
          <a:noFill/>
          <a:ln>
            <a:noFill/>
          </a:ln>
        </p:spPr>
      </p:pic>
      <p:pic>
        <p:nvPicPr>
          <p:cNvPr id="319" name="Google Shape;319;p48"/>
          <p:cNvPicPr preferRelativeResize="0"/>
          <p:nvPr/>
        </p:nvPicPr>
        <p:blipFill rotWithShape="1">
          <a:blip r:embed="rId4">
            <a:alphaModFix/>
          </a:blip>
          <a:srcRect b="0" l="8642" r="0" t="0"/>
          <a:stretch/>
        </p:blipFill>
        <p:spPr>
          <a:xfrm>
            <a:off x="2807700" y="188475"/>
            <a:ext cx="2992300" cy="3843875"/>
          </a:xfrm>
          <a:prstGeom prst="rect">
            <a:avLst/>
          </a:prstGeom>
          <a:noFill/>
          <a:ln>
            <a:noFill/>
          </a:ln>
        </p:spPr>
      </p:pic>
      <p:pic>
        <p:nvPicPr>
          <p:cNvPr id="320" name="Google Shape;320;p48"/>
          <p:cNvPicPr preferRelativeResize="0"/>
          <p:nvPr/>
        </p:nvPicPr>
        <p:blipFill rotWithShape="1">
          <a:blip r:embed="rId5">
            <a:alphaModFix/>
          </a:blip>
          <a:srcRect b="11512" l="4954" r="4972" t="8654"/>
          <a:stretch/>
        </p:blipFill>
        <p:spPr>
          <a:xfrm>
            <a:off x="5559000" y="1250600"/>
            <a:ext cx="3341400" cy="1850925"/>
          </a:xfrm>
          <a:prstGeom prst="rect">
            <a:avLst/>
          </a:prstGeom>
          <a:noFill/>
          <a:ln>
            <a:noFill/>
          </a:ln>
        </p:spPr>
      </p:pic>
      <p:sp>
        <p:nvSpPr>
          <p:cNvPr id="321" name="Google Shape;321;p48"/>
          <p:cNvSpPr txBox="1"/>
          <p:nvPr/>
        </p:nvSpPr>
        <p:spPr>
          <a:xfrm>
            <a:off x="1539900" y="4864625"/>
            <a:ext cx="5764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Centre for Academic Development and Leadership Excellence (CADe-Lead), UPM</a:t>
            </a:r>
            <a:endParaRPr sz="1000">
              <a:solidFill>
                <a:schemeClr val="dk1"/>
              </a:solidFill>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pic>
        <p:nvPicPr>
          <p:cNvPr id="322" name="Google Shape;322;p48"/>
          <p:cNvPicPr preferRelativeResize="0"/>
          <p:nvPr/>
        </p:nvPicPr>
        <p:blipFill>
          <a:blip r:embed="rId6">
            <a:alphaModFix/>
          </a:blip>
          <a:stretch>
            <a:fillRect/>
          </a:stretch>
        </p:blipFill>
        <p:spPr>
          <a:xfrm>
            <a:off x="8574652" y="4945538"/>
            <a:ext cx="385526" cy="17687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8" name="Google Shape;328;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9" name="Google Shape;329;p49"/>
          <p:cNvPicPr preferRelativeResize="0"/>
          <p:nvPr/>
        </p:nvPicPr>
        <p:blipFill>
          <a:blip r:embed="rId3">
            <a:alphaModFix/>
          </a:blip>
          <a:stretch>
            <a:fillRect/>
          </a:stretch>
        </p:blipFill>
        <p:spPr>
          <a:xfrm>
            <a:off x="194189" y="0"/>
            <a:ext cx="4024621" cy="5143499"/>
          </a:xfrm>
          <a:prstGeom prst="rect">
            <a:avLst/>
          </a:prstGeom>
          <a:noFill/>
          <a:ln>
            <a:noFill/>
          </a:ln>
        </p:spPr>
      </p:pic>
      <p:pic>
        <p:nvPicPr>
          <p:cNvPr id="330" name="Google Shape;330;p49"/>
          <p:cNvPicPr preferRelativeResize="0"/>
          <p:nvPr/>
        </p:nvPicPr>
        <p:blipFill>
          <a:blip r:embed="rId4">
            <a:alphaModFix/>
          </a:blip>
          <a:stretch>
            <a:fillRect/>
          </a:stretch>
        </p:blipFill>
        <p:spPr>
          <a:xfrm>
            <a:off x="4414742" y="0"/>
            <a:ext cx="4055666"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